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746" r:id="rId2"/>
    <p:sldId id="805" r:id="rId3"/>
    <p:sldId id="931" r:id="rId4"/>
    <p:sldId id="932" r:id="rId5"/>
    <p:sldId id="934" r:id="rId6"/>
    <p:sldId id="803" r:id="rId7"/>
    <p:sldId id="861" r:id="rId8"/>
    <p:sldId id="913" r:id="rId9"/>
    <p:sldId id="887" r:id="rId10"/>
    <p:sldId id="908" r:id="rId11"/>
    <p:sldId id="924" r:id="rId12"/>
    <p:sldId id="840" r:id="rId13"/>
    <p:sldId id="920" r:id="rId14"/>
    <p:sldId id="911" r:id="rId15"/>
    <p:sldId id="935" r:id="rId16"/>
    <p:sldId id="936" r:id="rId17"/>
    <p:sldId id="937" r:id="rId18"/>
    <p:sldId id="938" r:id="rId19"/>
    <p:sldId id="856" r:id="rId20"/>
    <p:sldId id="961" r:id="rId21"/>
    <p:sldId id="941" r:id="rId22"/>
    <p:sldId id="942" r:id="rId23"/>
    <p:sldId id="948" r:id="rId24"/>
    <p:sldId id="949" r:id="rId25"/>
    <p:sldId id="950" r:id="rId26"/>
    <p:sldId id="945" r:id="rId27"/>
    <p:sldId id="946" r:id="rId28"/>
    <p:sldId id="947" r:id="rId29"/>
    <p:sldId id="944" r:id="rId30"/>
    <p:sldId id="943" r:id="rId31"/>
    <p:sldId id="955" r:id="rId32"/>
    <p:sldId id="956" r:id="rId33"/>
    <p:sldId id="958" r:id="rId34"/>
    <p:sldId id="957" r:id="rId35"/>
    <p:sldId id="959" r:id="rId36"/>
    <p:sldId id="960" r:id="rId37"/>
    <p:sldId id="962" r:id="rId38"/>
    <p:sldId id="951" r:id="rId39"/>
    <p:sldId id="953" r:id="rId40"/>
    <p:sldId id="954" r:id="rId41"/>
    <p:sldId id="964" r:id="rId42"/>
    <p:sldId id="915" r:id="rId43"/>
    <p:sldId id="929" r:id="rId44"/>
    <p:sldId id="925" r:id="rId45"/>
    <p:sldId id="922" r:id="rId46"/>
    <p:sldId id="918" r:id="rId47"/>
    <p:sldId id="917" r:id="rId48"/>
    <p:sldId id="919" r:id="rId49"/>
    <p:sldId id="963" r:id="rId50"/>
    <p:sldId id="841" r:id="rId51"/>
    <p:sldId id="906" r:id="rId52"/>
    <p:sldId id="898" r:id="rId53"/>
    <p:sldId id="896" r:id="rId54"/>
    <p:sldId id="897" r:id="rId55"/>
    <p:sldId id="900" r:id="rId56"/>
    <p:sldId id="901" r:id="rId57"/>
    <p:sldId id="902" r:id="rId58"/>
    <p:sldId id="907" r:id="rId59"/>
    <p:sldId id="923" r:id="rId60"/>
    <p:sldId id="847" r:id="rId61"/>
    <p:sldId id="881" r:id="rId62"/>
    <p:sldId id="862" r:id="rId63"/>
    <p:sldId id="849" r:id="rId64"/>
    <p:sldId id="827" r:id="rId65"/>
    <p:sldId id="831" r:id="rId66"/>
    <p:sldId id="830" r:id="rId67"/>
    <p:sldId id="868" r:id="rId68"/>
    <p:sldId id="869" r:id="rId69"/>
    <p:sldId id="837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11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11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11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11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-11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-11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-11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-11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-11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CC0000"/>
    <a:srgbClr val="00187E"/>
    <a:srgbClr val="000000"/>
    <a:srgbClr val="E46C0A"/>
    <a:srgbClr val="F2F2F2"/>
    <a:srgbClr val="007091"/>
    <a:srgbClr val="558ED5"/>
    <a:srgbClr val="11009A"/>
    <a:srgbClr val="33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4" autoAdjust="0"/>
    <p:restoredTop sz="99718" autoAdjust="0"/>
  </p:normalViewPr>
  <p:slideViewPr>
    <p:cSldViewPr snapToGrid="0" snapToObjects="1">
      <p:cViewPr varScale="1">
        <p:scale>
          <a:sx n="132" d="100"/>
          <a:sy n="132" d="100"/>
        </p:scale>
        <p:origin x="-5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4" Type="http://schemas.openxmlformats.org/officeDocument/2006/relationships/image" Target="../media/image85.wmf"/><Relationship Id="rId5" Type="http://schemas.openxmlformats.org/officeDocument/2006/relationships/image" Target="../media/image86.wmf"/><Relationship Id="rId6" Type="http://schemas.openxmlformats.org/officeDocument/2006/relationships/image" Target="../media/image87.wmf"/><Relationship Id="rId7" Type="http://schemas.openxmlformats.org/officeDocument/2006/relationships/image" Target="../media/image88.wmf"/><Relationship Id="rId8" Type="http://schemas.openxmlformats.org/officeDocument/2006/relationships/image" Target="../media/image89.wmf"/><Relationship Id="rId9" Type="http://schemas.openxmlformats.org/officeDocument/2006/relationships/image" Target="../media/image90.wmf"/><Relationship Id="rId1" Type="http://schemas.openxmlformats.org/officeDocument/2006/relationships/image" Target="../media/image82.wmf"/><Relationship Id="rId2" Type="http://schemas.openxmlformats.org/officeDocument/2006/relationships/image" Target="../media/image8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EE925-2541-6443-A979-119791FC9637}" type="datetimeFigureOut">
              <a:rPr lang="en-US" smtClean="0"/>
              <a:pPr/>
              <a:t>29/01/15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2005A-7172-E54E-AE06-BE816EFF58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209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F8BBAE2D-C797-482C-A629-C0A1885DBCA9}" type="datetime1">
              <a:rPr lang="en-US"/>
              <a:pPr/>
              <a:t>29/01/15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21C839BE-13CA-490D-A07C-DD02769832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5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dirty="0" smtClean="0">
              <a:ea typeface="ＭＳ Ｐゴシック" pitchFamily="-111" charset="-128"/>
            </a:endParaRPr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373EDC-02D0-4ABD-AAB3-1150EF0FD3C6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0" y="6578600"/>
            <a:ext cx="105723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3650C-3EAC-D049-8DF4-C6AFFA1E9850}" type="datetime1">
              <a:rPr lang="en-US" smtClean="0"/>
              <a:pPr/>
              <a:t>29/01/15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635000"/>
            <a:ext cx="8123237" cy="571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eorgia" pitchFamily="18" charset="0"/>
              </a:defRPr>
            </a:lvl1pPr>
          </a:lstStyle>
          <a:p>
            <a:fld id="{442E8DCD-674A-4F0A-9D29-4F2300ED39C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45275"/>
            <a:ext cx="1057233" cy="212725"/>
          </a:xfrm>
          <a:prstGeom prst="rect">
            <a:avLst/>
          </a:prstGeom>
          <a:ln/>
        </p:spPr>
        <p:txBody>
          <a:bodyPr/>
          <a:lstStyle>
            <a:lvl1pPr>
              <a:defRPr sz="800">
                <a:solidFill>
                  <a:srgbClr val="E46C0A"/>
                </a:solidFill>
                <a:latin typeface="Century Gothic"/>
                <a:cs typeface="Century Gothic"/>
              </a:defRPr>
            </a:lvl1pPr>
          </a:lstStyle>
          <a:p>
            <a:fld id="{63401D0C-8CFB-2842-B916-278DFB1E14CB}" type="datetime1">
              <a:rPr lang="en-US" smtClean="0"/>
              <a:pPr/>
              <a:t>29/01/15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eorgia" pitchFamily="18" charset="0"/>
              </a:defRPr>
            </a:lvl1pPr>
          </a:lstStyle>
          <a:p>
            <a:fld id="{35C31D51-7946-402C-A667-D9FCD6A3B67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45275"/>
            <a:ext cx="1057233" cy="212725"/>
          </a:xfrm>
          <a:prstGeom prst="rect">
            <a:avLst/>
          </a:prstGeom>
          <a:ln/>
        </p:spPr>
        <p:txBody>
          <a:bodyPr/>
          <a:lstStyle>
            <a:lvl1pPr>
              <a:defRPr sz="800">
                <a:solidFill>
                  <a:srgbClr val="E46C0A"/>
                </a:solidFill>
                <a:latin typeface="Century Gothic"/>
                <a:cs typeface="Century Gothic"/>
              </a:defRPr>
            </a:lvl1pPr>
          </a:lstStyle>
          <a:p>
            <a:fld id="{F5971247-2819-654C-BC42-153167F8DE79}" type="datetime1">
              <a:rPr lang="en-US" smtClean="0"/>
              <a:pPr/>
              <a:t>29/01/15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259791"/>
            <a:ext cx="8123237" cy="46185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45275"/>
            <a:ext cx="1057233" cy="212725"/>
          </a:xfrm>
          <a:prstGeom prst="rect">
            <a:avLst/>
          </a:prstGeom>
          <a:ln/>
        </p:spPr>
        <p:txBody>
          <a:bodyPr/>
          <a:lstStyle>
            <a:lvl1pPr>
              <a:defRPr sz="800">
                <a:solidFill>
                  <a:srgbClr val="E46C0A"/>
                </a:solidFill>
                <a:latin typeface="Century Gothic"/>
                <a:cs typeface="Century Gothic"/>
              </a:defRPr>
            </a:lvl1pPr>
          </a:lstStyle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eorgia" pitchFamily="18" charset="0"/>
              </a:defRPr>
            </a:lvl1pPr>
          </a:lstStyle>
          <a:p>
            <a:fld id="{27C02AE7-F4DC-41F1-A795-EFAB2A02BC5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45275"/>
            <a:ext cx="1057233" cy="212725"/>
          </a:xfrm>
          <a:prstGeom prst="rect">
            <a:avLst/>
          </a:prstGeom>
          <a:ln/>
        </p:spPr>
        <p:txBody>
          <a:bodyPr/>
          <a:lstStyle>
            <a:lvl1pPr>
              <a:defRPr sz="800">
                <a:solidFill>
                  <a:srgbClr val="E46C0A"/>
                </a:solidFill>
                <a:latin typeface="Century Gothic"/>
                <a:cs typeface="Century Gothic"/>
              </a:defRPr>
            </a:lvl1pPr>
          </a:lstStyle>
          <a:p>
            <a:fld id="{D02AFBE9-0184-B64B-8FC2-BDE440CB49D0}" type="datetime1">
              <a:rPr lang="en-US" smtClean="0"/>
              <a:pPr/>
              <a:t>29/01/15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635000"/>
            <a:ext cx="8123237" cy="571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eorgia" pitchFamily="18" charset="0"/>
              </a:defRPr>
            </a:lvl1pPr>
          </a:lstStyle>
          <a:p>
            <a:fld id="{02DE38E7-83AC-4C74-B4EA-6F2B8D4C9A5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0" y="6645275"/>
            <a:ext cx="1057233" cy="212725"/>
          </a:xfrm>
          <a:prstGeom prst="rect">
            <a:avLst/>
          </a:prstGeom>
          <a:ln/>
        </p:spPr>
        <p:txBody>
          <a:bodyPr/>
          <a:lstStyle>
            <a:lvl1pPr>
              <a:defRPr sz="800">
                <a:solidFill>
                  <a:srgbClr val="E46C0A"/>
                </a:solidFill>
                <a:latin typeface="Century Gothic"/>
                <a:cs typeface="Century Gothic"/>
              </a:defRPr>
            </a:lvl1pPr>
          </a:lstStyle>
          <a:p>
            <a:fld id="{18C3969C-5048-8745-8B75-57C2A43E73E2}" type="datetime1">
              <a:rPr lang="en-US" smtClean="0"/>
              <a:pPr/>
              <a:t>29/01/15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635000"/>
            <a:ext cx="8123237" cy="571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eorgia" pitchFamily="18" charset="0"/>
              </a:defRPr>
            </a:lvl1pPr>
          </a:lstStyle>
          <a:p>
            <a:fld id="{5660EB87-1649-4F86-B355-9747252F1D6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0" y="6645275"/>
            <a:ext cx="1057233" cy="212725"/>
          </a:xfrm>
          <a:prstGeom prst="rect">
            <a:avLst/>
          </a:prstGeom>
          <a:ln/>
        </p:spPr>
        <p:txBody>
          <a:bodyPr/>
          <a:lstStyle>
            <a:lvl1pPr>
              <a:defRPr sz="800">
                <a:solidFill>
                  <a:srgbClr val="E46C0A"/>
                </a:solidFill>
                <a:latin typeface="Century Gothic"/>
                <a:cs typeface="Century Gothic"/>
              </a:defRPr>
            </a:lvl1pPr>
          </a:lstStyle>
          <a:p>
            <a:fld id="{5A9D3AD8-FAF8-9C4F-9FA5-04446E246E5B}" type="datetime1">
              <a:rPr lang="en-US" smtClean="0"/>
              <a:pPr/>
              <a:t>29/01/15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635000"/>
            <a:ext cx="8123237" cy="571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eorgia" pitchFamily="18" charset="0"/>
              </a:defRPr>
            </a:lvl1pPr>
          </a:lstStyle>
          <a:p>
            <a:fld id="{76C51A7B-F402-487C-B431-5AA9D37588A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45275"/>
            <a:ext cx="1057233" cy="212725"/>
          </a:xfrm>
          <a:prstGeom prst="rect">
            <a:avLst/>
          </a:prstGeom>
          <a:ln/>
        </p:spPr>
        <p:txBody>
          <a:bodyPr/>
          <a:lstStyle>
            <a:lvl1pPr>
              <a:defRPr sz="800">
                <a:solidFill>
                  <a:srgbClr val="E46C0A"/>
                </a:solidFill>
                <a:latin typeface="Century Gothic"/>
                <a:cs typeface="Century Gothic"/>
              </a:defRPr>
            </a:lvl1pPr>
          </a:lstStyle>
          <a:p>
            <a:fld id="{D6212BA0-FBCF-9040-BFF6-61BC36FFA729}" type="datetime1">
              <a:rPr lang="en-US" smtClean="0"/>
              <a:pPr/>
              <a:t>29/01/15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eorgia" pitchFamily="18" charset="0"/>
              </a:defRPr>
            </a:lvl1pPr>
          </a:lstStyle>
          <a:p>
            <a:fld id="{2BCC832F-454A-4740-A8B9-4FC154EA021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45275"/>
            <a:ext cx="1057233" cy="212725"/>
          </a:xfrm>
          <a:prstGeom prst="rect">
            <a:avLst/>
          </a:prstGeom>
          <a:ln/>
        </p:spPr>
        <p:txBody>
          <a:bodyPr/>
          <a:lstStyle>
            <a:lvl1pPr>
              <a:defRPr sz="800">
                <a:solidFill>
                  <a:srgbClr val="E46C0A"/>
                </a:solidFill>
                <a:latin typeface="Century Gothic"/>
                <a:cs typeface="Century Gothic"/>
              </a:defRPr>
            </a:lvl1pPr>
          </a:lstStyle>
          <a:p>
            <a:fld id="{52A1D22C-41CB-F742-84E3-C1E2B0AA0361}" type="datetime1">
              <a:rPr lang="en-US" smtClean="0"/>
              <a:pPr/>
              <a:t>29/01/15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eorgia" pitchFamily="18" charset="0"/>
              </a:defRPr>
            </a:lvl1pPr>
          </a:lstStyle>
          <a:p>
            <a:fld id="{9546704F-C0B2-4955-9816-FCB3424E47D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0" y="6645275"/>
            <a:ext cx="1057233" cy="212725"/>
          </a:xfrm>
          <a:prstGeom prst="rect">
            <a:avLst/>
          </a:prstGeom>
          <a:ln/>
        </p:spPr>
        <p:txBody>
          <a:bodyPr/>
          <a:lstStyle>
            <a:lvl1pPr>
              <a:defRPr sz="800">
                <a:solidFill>
                  <a:srgbClr val="E46C0A"/>
                </a:solidFill>
                <a:latin typeface="Century Gothic"/>
                <a:cs typeface="Century Gothic"/>
              </a:defRPr>
            </a:lvl1pPr>
          </a:lstStyle>
          <a:p>
            <a:fld id="{E3676E51-630C-954F-8ABE-DF3452DD8588}" type="datetime1">
              <a:rPr lang="en-US" smtClean="0"/>
              <a:pPr/>
              <a:t>29/01/15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eorgia" pitchFamily="18" charset="0"/>
              </a:defRPr>
            </a:lvl1pPr>
          </a:lstStyle>
          <a:p>
            <a:fld id="{C9FAA2DD-93F8-428A-BE83-03A0CC71278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0" y="6645275"/>
            <a:ext cx="1057233" cy="212725"/>
          </a:xfrm>
          <a:prstGeom prst="rect">
            <a:avLst/>
          </a:prstGeom>
          <a:ln/>
        </p:spPr>
        <p:txBody>
          <a:bodyPr/>
          <a:lstStyle>
            <a:lvl1pPr>
              <a:defRPr sz="800">
                <a:solidFill>
                  <a:srgbClr val="E46C0A"/>
                </a:solidFill>
                <a:latin typeface="Century Gothic"/>
                <a:cs typeface="Century Gothic"/>
              </a:defRPr>
            </a:lvl1pPr>
          </a:lstStyle>
          <a:p>
            <a:fld id="{1EBFA997-BAA5-B242-96ED-0BE333F5759B}" type="datetime1">
              <a:rPr lang="en-US" smtClean="0"/>
              <a:pPr/>
              <a:t>29/01/15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1610" y="1760805"/>
            <a:ext cx="82296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758238" y="6578600"/>
            <a:ext cx="385762" cy="279400"/>
          </a:xfrm>
          <a:prstGeom prst="rect">
            <a:avLst/>
          </a:prstGeom>
        </p:spPr>
        <p:txBody>
          <a:bodyPr/>
          <a:lstStyle/>
          <a:p>
            <a:pPr algn="ctr"/>
            <a:fld id="{40879704-8717-4D7B-843C-B59F2977B8B9}" type="slidenum">
              <a:rPr lang="en-US" sz="800">
                <a:solidFill>
                  <a:srgbClr val="E46C0A"/>
                </a:solidFill>
                <a:latin typeface="Century Gothic"/>
                <a:cs typeface="Century Gothic"/>
              </a:rPr>
              <a:pPr algn="ctr"/>
              <a:t>‹#›</a:t>
            </a:fld>
            <a:endParaRPr lang="en-US" sz="800" dirty="0">
              <a:solidFill>
                <a:srgbClr val="E46C0A"/>
              </a:solidFill>
              <a:latin typeface="Century Gothic"/>
              <a:cs typeface="Century Gothic"/>
            </a:endParaRPr>
          </a:p>
        </p:txBody>
      </p:sp>
      <p:sp>
        <p:nvSpPr>
          <p:cNvPr id="1033" name="Title Placeholder 1"/>
          <p:cNvSpPr>
            <a:spLocks noGrp="1"/>
          </p:cNvSpPr>
          <p:nvPr>
            <p:ph type="title"/>
          </p:nvPr>
        </p:nvSpPr>
        <p:spPr bwMode="auto">
          <a:xfrm>
            <a:off x="389341" y="810268"/>
            <a:ext cx="8123237" cy="47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cxnSp>
        <p:nvCxnSpPr>
          <p:cNvPr id="12" name="Straight Connector 11"/>
          <p:cNvCxnSpPr>
            <a:cxnSpLocks noChangeShapeType="1"/>
            <a:endCxn id="13" idx="3"/>
          </p:cNvCxnSpPr>
          <p:nvPr userDrawn="1"/>
        </p:nvCxnSpPr>
        <p:spPr bwMode="auto">
          <a:xfrm flipH="1">
            <a:off x="649565" y="324782"/>
            <a:ext cx="6332260" cy="1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7" name="Rectangle 2"/>
          <p:cNvSpPr txBox="1">
            <a:spLocks noChangeArrowheads="1"/>
          </p:cNvSpPr>
          <p:nvPr userDrawn="1"/>
        </p:nvSpPr>
        <p:spPr bwMode="auto">
          <a:xfrm>
            <a:off x="1" y="0"/>
            <a:ext cx="3554288" cy="32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r" defTabSz="457200" fontAlgn="auto">
              <a:spcAft>
                <a:spcPts val="0"/>
              </a:spcAft>
              <a:defRPr/>
            </a:pPr>
            <a:r>
              <a:rPr lang="en-GB" sz="1000" noProof="0" dirty="0" smtClean="0">
                <a:solidFill>
                  <a:srgbClr val="00187E"/>
                </a:solidFill>
                <a:latin typeface="Century Gothic"/>
                <a:ea typeface="+mj-ea"/>
                <a:cs typeface="Century Gothic"/>
              </a:rPr>
              <a:t>R. Corsini – The</a:t>
            </a:r>
            <a:r>
              <a:rPr lang="en-GB" sz="1000" baseline="0" noProof="0" dirty="0" smtClean="0">
                <a:solidFill>
                  <a:srgbClr val="00187E"/>
                </a:solidFill>
                <a:latin typeface="Century Gothic"/>
                <a:ea typeface="+mj-ea"/>
                <a:cs typeface="Century Gothic"/>
              </a:rPr>
              <a:t> f</a:t>
            </a:r>
            <a:r>
              <a:rPr lang="en-GB" sz="1000" noProof="0" dirty="0" smtClean="0">
                <a:solidFill>
                  <a:srgbClr val="00187E"/>
                </a:solidFill>
                <a:latin typeface="Century Gothic"/>
                <a:ea typeface="+mj-ea"/>
                <a:cs typeface="Century Gothic"/>
              </a:rPr>
              <a:t>uture of CTF3, 30/1/2015</a:t>
            </a:r>
            <a:endParaRPr lang="en-GB" sz="1000" noProof="0" dirty="0">
              <a:solidFill>
                <a:srgbClr val="00187E"/>
              </a:solidFill>
              <a:latin typeface="Century Gothic"/>
              <a:ea typeface="+mj-ea"/>
              <a:cs typeface="Century Gothic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 userDrawn="1"/>
        </p:nvSpPr>
        <p:spPr bwMode="auto">
          <a:xfrm>
            <a:off x="7822250" y="73455"/>
            <a:ext cx="1321750" cy="34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Aft>
                <a:spcPts val="0"/>
              </a:spcAft>
              <a:defRPr/>
            </a:pPr>
            <a:endParaRPr lang="fr-FR" sz="1000" dirty="0">
              <a:solidFill>
                <a:srgbClr val="00187E"/>
              </a:solidFill>
              <a:latin typeface="Century Gothic"/>
              <a:ea typeface="+mj-ea"/>
              <a:cs typeface="Century Gothic"/>
            </a:endParaRP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45275"/>
            <a:ext cx="1057233" cy="212725"/>
          </a:xfrm>
          <a:prstGeom prst="rect">
            <a:avLst/>
          </a:prstGeom>
          <a:ln/>
        </p:spPr>
        <p:txBody>
          <a:bodyPr/>
          <a:lstStyle>
            <a:lvl1pPr>
              <a:defRPr sz="800">
                <a:solidFill>
                  <a:srgbClr val="E46C0A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16 Dec 2014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649565" cy="649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05650" y="47729"/>
            <a:ext cx="1996956" cy="429753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 userDrawn="1"/>
        </p:nvSpPr>
        <p:spPr bwMode="auto">
          <a:xfrm>
            <a:off x="7169493" y="83502"/>
            <a:ext cx="1629364" cy="24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r" defTabSz="457200" fontAlgn="auto">
              <a:spcAft>
                <a:spcPts val="0"/>
              </a:spcAft>
              <a:defRPr/>
            </a:pPr>
            <a:r>
              <a:rPr lang="fr-FR" sz="1000" dirty="0" smtClean="0">
                <a:solidFill>
                  <a:schemeClr val="bg1"/>
                </a:solidFill>
                <a:latin typeface="Century Gothic"/>
                <a:ea typeface="+mj-ea"/>
                <a:cs typeface="Century Gothic"/>
              </a:rPr>
              <a:t>CLIC Workshop</a:t>
            </a:r>
            <a:r>
              <a:rPr lang="fr-FR" sz="1000" baseline="0" dirty="0" smtClean="0">
                <a:solidFill>
                  <a:schemeClr val="bg1"/>
                </a:solidFill>
                <a:latin typeface="Century Gothic"/>
                <a:ea typeface="+mj-ea"/>
                <a:cs typeface="Century Gothic"/>
              </a:rPr>
              <a:t> 2015</a:t>
            </a:r>
            <a:endParaRPr lang="fr-FR" sz="1000" dirty="0">
              <a:solidFill>
                <a:schemeClr val="bg1"/>
              </a:solidFill>
              <a:latin typeface="Century Gothic"/>
              <a:ea typeface="+mj-ea"/>
              <a:cs typeface="Century Gothic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187E"/>
          </a:solidFill>
          <a:latin typeface="Century Gothic"/>
          <a:ea typeface="ＭＳ Ｐゴシック" charset="-128"/>
          <a:cs typeface="Century Gothic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C00000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C00000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C00000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C00000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C00000"/>
          </a:solidFill>
          <a:latin typeface="Georgia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C00000"/>
          </a:solidFill>
          <a:latin typeface="Georgia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C00000"/>
          </a:solidFill>
          <a:latin typeface="Georgia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C00000"/>
          </a:solidFill>
          <a:latin typeface="Georgia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rgbClr val="000000"/>
          </a:solidFill>
          <a:latin typeface="Century Gothic"/>
          <a:ea typeface="ＭＳ Ｐゴシック" charset="-128"/>
          <a:cs typeface="Century Gothic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entury Gothic"/>
          <a:ea typeface="ＭＳ Ｐゴシック" charset="-128"/>
          <a:cs typeface="Century Gothic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000000"/>
          </a:solidFill>
          <a:latin typeface="Century Gothic"/>
          <a:ea typeface="ＭＳ Ｐゴシック" charset="-128"/>
          <a:cs typeface="Century Gothic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000000"/>
          </a:solidFill>
          <a:latin typeface="Century Gothic"/>
          <a:ea typeface="ＭＳ Ｐゴシック" charset="-128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2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hyperlink" Target="http://agenda.linearcollider.org/event/6389/session/18/contribution/115/material/slides/0.pptx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9.jpe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jpeg"/><Relationship Id="rId16" Type="http://schemas.openxmlformats.org/officeDocument/2006/relationships/image" Target="../media/image78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Relationship Id="rId3" Type="http://schemas.openxmlformats.org/officeDocument/2006/relationships/image" Target="../media/image66.wmf"/><Relationship Id="rId4" Type="http://schemas.openxmlformats.org/officeDocument/2006/relationships/image" Target="../media/image67.jpeg"/><Relationship Id="rId5" Type="http://schemas.openxmlformats.org/officeDocument/2006/relationships/image" Target="../media/image68.png"/><Relationship Id="rId6" Type="http://schemas.openxmlformats.org/officeDocument/2006/relationships/hyperlink" Target="https://www.google.it/imgres?imgurl=http://www.sominex.fr/mediatheque/files/Sciences/CERN-logo1.jpg&amp;imgrefurl=http://www.sominex-sciences.fr/41.nos-clients&amp;docid=KsXxfOTphxm5SM&amp;tbnid=utpgFjhsZnKF0M&amp;w=288&amp;h=290&amp;ei=9g0tVIDZN4LfOLb5gNAH&amp;ved=0CAgQxiAwBg&amp;iact=c" TargetMode="External"/><Relationship Id="rId7" Type="http://schemas.openxmlformats.org/officeDocument/2006/relationships/image" Target="../media/image69.jpe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16.pn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90.wmf"/><Relationship Id="rId10" Type="http://schemas.openxmlformats.org/officeDocument/2006/relationships/image" Target="../media/image85.w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86.w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87.w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88.w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89.w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82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83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84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5.png"/><Relationship Id="rId5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hyperlink" Target="https://indico.cern.ch/event/357271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i.esa.int/juice/55055-juice-mission-gets-green-light-for-next-stage-of-development/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emf"/><Relationship Id="rId3" Type="http://schemas.openxmlformats.org/officeDocument/2006/relationships/image" Target="../media/image100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genda.linearcollider.org/event/6389/session/18/%2320141009" TargetMode="External"/><Relationship Id="rId3" Type="http://schemas.openxmlformats.org/officeDocument/2006/relationships/hyperlink" Target="http://indico.cern.ch/event/356495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jpeg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http://agenda.linearcollider.org/event/6389/session/18/contribution/114/material/slides/0.pptx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475" y="1068574"/>
            <a:ext cx="7789333" cy="26614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/>
            <a:r>
              <a:rPr lang="en-US" sz="3200" dirty="0" smtClean="0"/>
              <a:t>The future of CTF3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000" dirty="0" smtClean="0">
                <a:solidFill>
                  <a:srgbClr val="007091"/>
                </a:solidFill>
                <a:latin typeface="Century Gothic"/>
                <a:ea typeface="ＭＳ Ｐゴシック" pitchFamily="-111" charset="-128"/>
                <a:cs typeface="Century Gothic"/>
              </a:rPr>
              <a:t>R. Corsini</a:t>
            </a:r>
            <a:r>
              <a:rPr lang="en-US" sz="1100" dirty="0" smtClean="0">
                <a:solidFill>
                  <a:srgbClr val="00187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  <a:ea typeface="ＭＳ Ｐゴシック" pitchFamily="-111" charset="-128"/>
                <a:cs typeface="Century Gothic"/>
              </a:rPr>
              <a:t/>
            </a:r>
            <a:br>
              <a:rPr lang="en-US" sz="1100" dirty="0" smtClean="0">
                <a:solidFill>
                  <a:srgbClr val="00187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/>
                <a:ea typeface="ＭＳ Ｐゴシック" pitchFamily="-111" charset="-128"/>
                <a:cs typeface="Century Gothic"/>
              </a:rPr>
            </a:br>
            <a:endParaRPr lang="en-US" sz="1100" dirty="0" smtClean="0">
              <a:solidFill>
                <a:srgbClr val="00187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/>
              <a:ea typeface="ＭＳ Ｐゴシック" pitchFamily="-111" charset="-128"/>
              <a:cs typeface="Century Gothic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0" y="6578600"/>
            <a:ext cx="1057233" cy="279400"/>
          </a:xfrm>
        </p:spPr>
        <p:txBody>
          <a:bodyPr/>
          <a:lstStyle/>
          <a:p>
            <a:fld id="{132BFE15-9873-E949-8E5A-7A64188E0818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0076"/>
            <a:ext cx="2575806" cy="2575806"/>
          </a:xfrm>
          <a:prstGeom prst="rect">
            <a:avLst/>
          </a:prstGeom>
        </p:spPr>
      </p:pic>
      <p:pic>
        <p:nvPicPr>
          <p:cNvPr id="10" name="Picture 9" descr="DSC_0076copy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950344" y="3415887"/>
            <a:ext cx="3541527" cy="2236457"/>
          </a:xfrm>
          <a:prstGeom prst="rect">
            <a:avLst/>
          </a:prstGeom>
          <a:ln w="635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1" name="Picture 10" descr="Screen Shot 2014-10-01 at 16.40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222" y="5358071"/>
            <a:ext cx="1705895" cy="629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6" y="497899"/>
            <a:ext cx="8123237" cy="571500"/>
          </a:xfrm>
        </p:spPr>
        <p:txBody>
          <a:bodyPr/>
          <a:lstStyle/>
          <a:p>
            <a:r>
              <a:rPr lang="en-US" dirty="0" smtClean="0"/>
              <a:t>Beam Loading experiment - run beyond 2016?</a:t>
            </a:r>
            <a:endParaRPr lang="en-US" dirty="0"/>
          </a:p>
        </p:txBody>
      </p:sp>
      <p:grpSp>
        <p:nvGrpSpPr>
          <p:cNvPr id="20" name="Group 40"/>
          <p:cNvGrpSpPr>
            <a:grpSpLocks/>
          </p:cNvGrpSpPr>
          <p:nvPr/>
        </p:nvGrpSpPr>
        <p:grpSpPr bwMode="auto">
          <a:xfrm>
            <a:off x="0" y="3759200"/>
            <a:ext cx="5130800" cy="3098800"/>
            <a:chOff x="122944" y="3718679"/>
            <a:chExt cx="5130154" cy="3098177"/>
          </a:xfrm>
        </p:grpSpPr>
        <p:pic>
          <p:nvPicPr>
            <p:cNvPr id="29" name="Picture 56"/>
            <p:cNvPicPr>
              <a:picLocks noChangeAspect="1" noChangeArrowheads="1"/>
            </p:cNvPicPr>
            <p:nvPr/>
          </p:nvPicPr>
          <p:blipFill>
            <a:blip r:embed="rId2" cstate="print"/>
            <a:srcRect l="8847" t="7011" r="7065" b="4750"/>
            <a:stretch>
              <a:fillRect/>
            </a:stretch>
          </p:blipFill>
          <p:spPr bwMode="auto">
            <a:xfrm>
              <a:off x="122944" y="3718679"/>
              <a:ext cx="5117566" cy="309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59"/>
            <p:cNvSpPr txBox="1">
              <a:spLocks noChangeArrowheads="1"/>
            </p:cNvSpPr>
            <p:nvPr/>
          </p:nvSpPr>
          <p:spPr bwMode="auto">
            <a:xfrm>
              <a:off x="3937681" y="5721974"/>
              <a:ext cx="1315417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>
                  <a:solidFill>
                    <a:srgbClr val="003399"/>
                  </a:solidFill>
                  <a:latin typeface="Calibri" pitchFamily="34" charset="0"/>
                </a:rPr>
                <a:t>Drive beam, 1-3A, 100-50 MeV </a:t>
              </a:r>
            </a:p>
          </p:txBody>
        </p:sp>
        <p:sp>
          <p:nvSpPr>
            <p:cNvPr id="31" name="TextBox 65"/>
            <p:cNvSpPr txBox="1">
              <a:spLocks noChangeArrowheads="1"/>
            </p:cNvSpPr>
            <p:nvPr/>
          </p:nvSpPr>
          <p:spPr bwMode="auto">
            <a:xfrm>
              <a:off x="1701899" y="4285262"/>
              <a:ext cx="91835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 err="1">
                  <a:latin typeface="Calibri" pitchFamily="34" charset="0"/>
                  <a:sym typeface="Symbol" pitchFamily="18" charset="2"/>
                </a:rPr>
                <a:t></a:t>
              </a:r>
              <a:r>
                <a:rPr lang="en-GB" sz="1200" dirty="0">
                  <a:latin typeface="Calibri" pitchFamily="34" charset="0"/>
                  <a:sym typeface="Symbol" pitchFamily="18" charset="2"/>
                </a:rPr>
                <a:t> </a:t>
              </a:r>
              <a:r>
                <a:rPr lang="en-GB" sz="1200" dirty="0">
                  <a:latin typeface="Calibri" pitchFamily="34" charset="0"/>
                </a:rPr>
                <a:t>50 mm circular waveguide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2381672" y="4032941"/>
              <a:ext cx="284127" cy="2793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516593" y="4618611"/>
              <a:ext cx="441269" cy="3190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3657861" y="5524891"/>
              <a:ext cx="684127" cy="317436"/>
            </a:xfrm>
            <a:prstGeom prst="straightConnector1">
              <a:avLst/>
            </a:prstGeom>
            <a:ln>
              <a:solidFill>
                <a:srgbClr val="0033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3259449" y="3978977"/>
              <a:ext cx="782538" cy="45552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73"/>
            <p:cNvSpPr txBox="1">
              <a:spLocks noChangeArrowheads="1"/>
            </p:cNvSpPr>
            <p:nvPr/>
          </p:nvSpPr>
          <p:spPr bwMode="auto">
            <a:xfrm>
              <a:off x="3658424" y="3879197"/>
              <a:ext cx="5447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b="1">
                  <a:solidFill>
                    <a:srgbClr val="FF0000"/>
                  </a:solidFill>
                </a:rPr>
                <a:t>RF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0012" y="1134178"/>
            <a:ext cx="5505350" cy="2439710"/>
          </a:xfrm>
        </p:spPr>
        <p:txBody>
          <a:bodyPr/>
          <a:lstStyle/>
          <a:p>
            <a:pPr marL="179388" indent="-179388"/>
            <a:r>
              <a:rPr lang="en-US" sz="1600" dirty="0" smtClean="0"/>
              <a:t>Before 2016 </a:t>
            </a:r>
            <a:r>
              <a:rPr lang="en-US" sz="1600" dirty="0" smtClean="0">
                <a:solidFill>
                  <a:srgbClr val="007091"/>
                </a:solidFill>
              </a:rPr>
              <a:t>~ </a:t>
            </a:r>
            <a:r>
              <a:rPr lang="en-US" sz="1600" dirty="0" smtClean="0">
                <a:solidFill>
                  <a:srgbClr val="007091"/>
                </a:solidFill>
              </a:rPr>
              <a:t>3 </a:t>
            </a:r>
            <a:r>
              <a:rPr lang="en-US" sz="1600" dirty="0" smtClean="0">
                <a:solidFill>
                  <a:srgbClr val="007091"/>
                </a:solidFill>
              </a:rPr>
              <a:t>test slots </a:t>
            </a:r>
            <a:r>
              <a:rPr lang="en-US" sz="1600" dirty="0" smtClean="0"/>
              <a:t>(</a:t>
            </a:r>
            <a:r>
              <a:rPr lang="en-US" sz="1600" dirty="0" smtClean="0"/>
              <a:t>one per year) – </a:t>
            </a:r>
            <a:r>
              <a:rPr lang="en-US" sz="1600" u="sng" dirty="0" smtClean="0"/>
              <a:t>not a large statistics</a:t>
            </a:r>
          </a:p>
          <a:p>
            <a:pPr marL="179388" indent="-179388"/>
            <a:r>
              <a:rPr lang="en-US" sz="1600" dirty="0" smtClean="0"/>
              <a:t>In this time scale could have a </a:t>
            </a:r>
            <a:r>
              <a:rPr lang="en-US" sz="1600" dirty="0" smtClean="0">
                <a:solidFill>
                  <a:srgbClr val="007091"/>
                </a:solidFill>
              </a:rPr>
              <a:t>new CLIC structure prototype </a:t>
            </a:r>
            <a:r>
              <a:rPr lang="en-US" sz="1600" dirty="0" smtClean="0"/>
              <a:t>from re-</a:t>
            </a:r>
            <a:r>
              <a:rPr lang="en-US" sz="1600" dirty="0" err="1" smtClean="0"/>
              <a:t>baselining</a:t>
            </a:r>
            <a:r>
              <a:rPr lang="en-US" sz="1600" dirty="0" smtClean="0"/>
              <a:t>, may want to test it</a:t>
            </a:r>
          </a:p>
          <a:p>
            <a:pPr marL="179388" indent="-179388"/>
            <a:r>
              <a:rPr lang="en-US" sz="1600" dirty="0" smtClean="0"/>
              <a:t>Want to </a:t>
            </a:r>
            <a:r>
              <a:rPr lang="en-US" sz="1600" dirty="0" smtClean="0"/>
              <a:t>explore structures with different (tapered-up) </a:t>
            </a:r>
            <a:r>
              <a:rPr lang="en-US" sz="1600" dirty="0" smtClean="0">
                <a:solidFill>
                  <a:srgbClr val="007091"/>
                </a:solidFill>
              </a:rPr>
              <a:t>gradient profile </a:t>
            </a:r>
          </a:p>
          <a:p>
            <a:pPr marL="179388" indent="-179388"/>
            <a:r>
              <a:rPr lang="en-US" sz="1600" dirty="0" smtClean="0">
                <a:solidFill>
                  <a:srgbClr val="007091"/>
                </a:solidFill>
              </a:rPr>
              <a:t>Other potential users?</a:t>
            </a:r>
          </a:p>
          <a:p>
            <a:pPr marL="179388" indent="-179388"/>
            <a:r>
              <a:rPr lang="en-US" sz="1600" dirty="0" smtClean="0"/>
              <a:t>Need </a:t>
            </a:r>
            <a:r>
              <a:rPr lang="en-US" sz="1600" dirty="0" smtClean="0">
                <a:solidFill>
                  <a:srgbClr val="007091"/>
                </a:solidFill>
              </a:rPr>
              <a:t>relative small </a:t>
            </a:r>
            <a:r>
              <a:rPr lang="en-US" sz="1600" dirty="0" smtClean="0"/>
              <a:t>part of infrastructure </a:t>
            </a:r>
            <a:r>
              <a:rPr lang="en-US" sz="1600" dirty="0" smtClean="0"/>
              <a:t>– 5 MKS, first 50 m of </a:t>
            </a:r>
            <a:r>
              <a:rPr lang="en-US" sz="1600" dirty="0" err="1" smtClean="0"/>
              <a:t>linac</a:t>
            </a:r>
            <a:r>
              <a:rPr lang="en-US" sz="1600" dirty="0"/>
              <a:t> </a:t>
            </a:r>
            <a:r>
              <a:rPr lang="en-US" sz="1600" dirty="0" smtClean="0"/>
              <a:t>/ </a:t>
            </a:r>
            <a:r>
              <a:rPr lang="en-US" sz="1600" dirty="0" smtClean="0">
                <a:solidFill>
                  <a:srgbClr val="007091"/>
                </a:solidFill>
              </a:rPr>
              <a:t>Compatibility</a:t>
            </a:r>
            <a:r>
              <a:rPr lang="en-US" sz="1600" dirty="0" smtClean="0"/>
              <a:t> </a:t>
            </a:r>
            <a:r>
              <a:rPr lang="en-US" sz="1600" dirty="0" smtClean="0"/>
              <a:t>with Front-end?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cxnSp>
        <p:nvCxnSpPr>
          <p:cNvPr id="38" name="Straight Arrow Connector 37"/>
          <p:cNvCxnSpPr>
            <a:stCxn id="39" idx="1"/>
          </p:cNvCxnSpPr>
          <p:nvPr/>
        </p:nvCxnSpPr>
        <p:spPr>
          <a:xfrm flipH="1" flipV="1">
            <a:off x="1960929" y="6086475"/>
            <a:ext cx="310084" cy="3691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271013" y="6224656"/>
            <a:ext cx="1462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dirty="0">
                <a:latin typeface="Calibri" pitchFamily="34" charset="0"/>
              </a:rPr>
              <a:t>T24 structure installed in CTF3</a:t>
            </a:r>
          </a:p>
        </p:txBody>
      </p:sp>
      <p:sp>
        <p:nvSpPr>
          <p:cNvPr id="40" name="TextBox 31"/>
          <p:cNvSpPr txBox="1">
            <a:spLocks noChangeArrowheads="1"/>
          </p:cNvSpPr>
          <p:nvPr/>
        </p:nvSpPr>
        <p:spPr bwMode="auto">
          <a:xfrm>
            <a:off x="1554734" y="3589794"/>
            <a:ext cx="988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smtClean="0">
                <a:latin typeface="Calibri" pitchFamily="34" charset="0"/>
              </a:rPr>
              <a:t>From XBOX-1</a:t>
            </a:r>
            <a:endParaRPr lang="en-GB" sz="1200" dirty="0">
              <a:latin typeface="Calibri" pitchFamily="34" charset="0"/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284163" y="1254125"/>
            <a:ext cx="2581275" cy="1971675"/>
            <a:chOff x="5224886" y="587031"/>
            <a:chExt cx="3262388" cy="23427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24886" y="587031"/>
              <a:ext cx="3173985" cy="2342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39999"/>
                </a:srgbClr>
              </a:outerShdw>
            </a:effectLst>
          </p:spPr>
        </p:pic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6930597" y="2078138"/>
              <a:ext cx="593291" cy="181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800">
                  <a:solidFill>
                    <a:schemeClr val="bg1"/>
                  </a:solidFill>
                  <a:cs typeface="Arial" pitchFamily="34" charset="0"/>
                </a:rPr>
                <a:t>CLEX</a:t>
              </a:r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5410289" y="1823559"/>
              <a:ext cx="852856" cy="290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800">
                  <a:solidFill>
                    <a:schemeClr val="bg1"/>
                  </a:solidFill>
                  <a:cs typeface="Arial" pitchFamily="34" charset="0"/>
                </a:rPr>
                <a:t>LINAC</a:t>
              </a:r>
            </a:p>
          </p:txBody>
        </p:sp>
        <p:sp>
          <p:nvSpPr>
            <p:cNvPr id="14" name="Rectangle 22"/>
            <p:cNvSpPr>
              <a:spLocks noChangeArrowheads="1"/>
            </p:cNvSpPr>
            <p:nvPr/>
          </p:nvSpPr>
          <p:spPr bwMode="auto">
            <a:xfrm>
              <a:off x="6224963" y="914347"/>
              <a:ext cx="928119" cy="290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800">
                  <a:solidFill>
                    <a:schemeClr val="bg1"/>
                  </a:solidFill>
                  <a:cs typeface="Arial" pitchFamily="34" charset="0"/>
                </a:rPr>
                <a:t>DELAY LOOP</a:t>
              </a: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7481210" y="1387612"/>
              <a:ext cx="1006064" cy="290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800">
                  <a:solidFill>
                    <a:schemeClr val="bg1"/>
                  </a:solidFill>
                  <a:cs typeface="Arial" pitchFamily="34" charset="0"/>
                </a:rPr>
                <a:t>COMBINER RING</a:t>
              </a:r>
            </a:p>
          </p:txBody>
        </p:sp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5496754" y="1286848"/>
              <a:ext cx="1070992" cy="290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800">
                  <a:solidFill>
                    <a:srgbClr val="FF0000"/>
                  </a:solidFill>
                  <a:cs typeface="Arial" pitchFamily="34" charset="0"/>
                </a:rPr>
                <a:t>BL - BDR experiment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6037474" y="1701795"/>
              <a:ext cx="100319" cy="558326"/>
            </a:xfrm>
            <a:prstGeom prst="line">
              <a:avLst/>
            </a:prstGeom>
            <a:ln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6328400" y="2137516"/>
              <a:ext cx="246786" cy="19805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0800000" flipV="1">
              <a:off x="6352476" y="2163924"/>
              <a:ext cx="252805" cy="20937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725980" y="3919750"/>
            <a:ext cx="3257550" cy="2898309"/>
            <a:chOff x="5113338" y="3271838"/>
            <a:chExt cx="4030662" cy="358616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13338" y="3271838"/>
              <a:ext cx="4030662" cy="358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2"/>
            <p:cNvSpPr txBox="1">
              <a:spLocks noChangeArrowheads="1"/>
            </p:cNvSpPr>
            <p:nvPr/>
          </p:nvSpPr>
          <p:spPr bwMode="auto">
            <a:xfrm>
              <a:off x="7623175" y="3800474"/>
              <a:ext cx="960438" cy="304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dirty="0">
                  <a:solidFill>
                    <a:srgbClr val="FF0000"/>
                  </a:solidFill>
                  <a:latin typeface="Calibri" pitchFamily="34" charset="0"/>
                </a:rPr>
                <a:t>Unloaded</a:t>
              </a:r>
            </a:p>
          </p:txBody>
        </p:sp>
        <p:sp>
          <p:nvSpPr>
            <p:cNvPr id="7" name="TextBox 3"/>
            <p:cNvSpPr txBox="1">
              <a:spLocks noChangeArrowheads="1"/>
            </p:cNvSpPr>
            <p:nvPr/>
          </p:nvSpPr>
          <p:spPr bwMode="auto">
            <a:xfrm>
              <a:off x="7150100" y="5454650"/>
              <a:ext cx="1220787" cy="304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>
                  <a:solidFill>
                    <a:srgbClr val="7030A0"/>
                  </a:solidFill>
                  <a:latin typeface="Calibri" pitchFamily="34" charset="0"/>
                </a:rPr>
                <a:t>Loaded (CLIC)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7855745" y="5068165"/>
              <a:ext cx="1731963" cy="3046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en-GB" sz="1000">
                  <a:solidFill>
                    <a:srgbClr val="558ED5"/>
                  </a:solidFill>
                  <a:latin typeface="Calibri" pitchFamily="34" charset="0"/>
                </a:rPr>
                <a:t>Increasing current</a:t>
              </a:r>
            </a:p>
          </p:txBody>
        </p:sp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6184900" y="3379788"/>
              <a:ext cx="2536824" cy="3427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dirty="0">
                  <a:latin typeface="Calibri" pitchFamily="34" charset="0"/>
                </a:rPr>
                <a:t>Gradient along the structure</a:t>
              </a:r>
            </a:p>
          </p:txBody>
        </p:sp>
        <p:sp>
          <p:nvSpPr>
            <p:cNvPr id="22" name="TextBox 31"/>
            <p:cNvSpPr txBox="1">
              <a:spLocks noChangeArrowheads="1"/>
            </p:cNvSpPr>
            <p:nvPr/>
          </p:nvSpPr>
          <p:spPr bwMode="auto">
            <a:xfrm>
              <a:off x="6122988" y="4854575"/>
              <a:ext cx="1462086" cy="495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000" dirty="0">
                  <a:latin typeface="Calibri" pitchFamily="34" charset="0"/>
                </a:rPr>
                <a:t>Average gradient 100 MV/m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902325" y="4559300"/>
              <a:ext cx="2957513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22" idx="0"/>
            </p:cNvCxnSpPr>
            <p:nvPr/>
          </p:nvCxnSpPr>
          <p:spPr>
            <a:xfrm flipH="1">
              <a:off x="6854031" y="4559300"/>
              <a:ext cx="273844" cy="295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8583613" y="4678363"/>
              <a:ext cx="0" cy="105251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7" idx="0"/>
            </p:cNvCxnSpPr>
            <p:nvPr/>
          </p:nvCxnSpPr>
          <p:spPr>
            <a:xfrm flipH="1">
              <a:off x="7760494" y="5213350"/>
              <a:ext cx="259557" cy="24130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6" idx="2"/>
            </p:cNvCxnSpPr>
            <p:nvPr/>
          </p:nvCxnSpPr>
          <p:spPr>
            <a:xfrm flipH="1">
              <a:off x="8020050" y="4105131"/>
              <a:ext cx="83345" cy="3620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44" descr="Screen Shot 2015-01-26 at 17.32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3" y="1247688"/>
            <a:ext cx="2931874" cy="2080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73541"/>
            <a:ext cx="8123237" cy="607007"/>
          </a:xfrm>
        </p:spPr>
        <p:txBody>
          <a:bodyPr/>
          <a:lstStyle/>
          <a:p>
            <a:r>
              <a:rPr lang="en-US" dirty="0" smtClean="0"/>
              <a:t>Former CTF2 area, X-band and S-band RF testing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6" name="Picture 5" descr="Screen Shot 2015-01-26 at 17.35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74" y="1167294"/>
            <a:ext cx="2781737" cy="1585181"/>
          </a:xfrm>
          <a:prstGeom prst="rect">
            <a:avLst/>
          </a:prstGeom>
        </p:spPr>
      </p:pic>
      <p:pic>
        <p:nvPicPr>
          <p:cNvPr id="7" name="Picture 6" descr="Screen Shot 2015-01-26 at 17.35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85" y="4262020"/>
            <a:ext cx="3559799" cy="2383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9185" y="3338798"/>
            <a:ext cx="4844815" cy="351920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rot="19289271">
            <a:off x="4908106" y="5917667"/>
            <a:ext cx="1478700" cy="468158"/>
          </a:xfrm>
          <a:prstGeom prst="ellipse">
            <a:avLst/>
          </a:prstGeom>
          <a:noFill/>
          <a:ln w="25400" cap="flat" cmpd="sng" algn="ctr">
            <a:solidFill>
              <a:srgbClr val="00187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endCxn id="10" idx="0"/>
          </p:cNvCxnSpPr>
          <p:nvPr/>
        </p:nvCxnSpPr>
        <p:spPr>
          <a:xfrm>
            <a:off x="4299185" y="5061802"/>
            <a:ext cx="1202515" cy="906783"/>
          </a:xfrm>
          <a:prstGeom prst="line">
            <a:avLst/>
          </a:prstGeom>
          <a:ln>
            <a:solidFill>
              <a:srgbClr val="0018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231755" y="1186648"/>
            <a:ext cx="5515835" cy="156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X-band test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 area, connected to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XBOX1</a:t>
            </a:r>
            <a:endParaRPr lang="en-US" sz="1600" noProof="0" dirty="0" smtClean="0">
              <a:solidFill>
                <a:srgbClr val="558ED5"/>
              </a:solidFill>
              <a:latin typeface="Century Gothic"/>
              <a:ea typeface="ＭＳ Ｐゴシック" charset="-128"/>
              <a:cs typeface="Century Gothic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noProof="0" dirty="0" smtClean="0">
                <a:latin typeface="Century Gothic"/>
                <a:ea typeface="ＭＳ Ｐゴシック" charset="-128"/>
                <a:cs typeface="Century Gothic"/>
              </a:rPr>
              <a:t>Used also for </a:t>
            </a:r>
            <a:r>
              <a:rPr lang="en-US" sz="1600" noProof="0" dirty="0" smtClean="0">
                <a:solidFill>
                  <a:srgbClr val="558ED5"/>
                </a:solidFill>
                <a:latin typeface="Century Gothic"/>
                <a:ea typeface="ＭＳ Ｐゴシック" charset="-128"/>
                <a:cs typeface="Century Gothic"/>
              </a:rPr>
              <a:t>3 GHz </a:t>
            </a:r>
            <a:r>
              <a:rPr lang="en-US" sz="1600" noProof="0" dirty="0" smtClean="0">
                <a:latin typeface="Century Gothic"/>
                <a:ea typeface="ＭＳ Ｐゴシック" charset="-128"/>
                <a:cs typeface="Century Gothic"/>
              </a:rPr>
              <a:t>structure and component testing (</a:t>
            </a:r>
            <a:r>
              <a:rPr lang="en-US" sz="1600" noProof="0" dirty="0" smtClean="0">
                <a:solidFill>
                  <a:srgbClr val="558ED5"/>
                </a:solidFill>
                <a:latin typeface="Century Gothic"/>
                <a:ea typeface="ＭＳ Ｐゴシック" charset="-128"/>
                <a:cs typeface="Century Gothic"/>
              </a:rPr>
              <a:t>TERA, ADAM…</a:t>
            </a:r>
            <a:r>
              <a:rPr lang="en-US" sz="1600" noProof="0" dirty="0" smtClean="0">
                <a:latin typeface="Century Gothic"/>
                <a:ea typeface="ＭＳ Ｐゴシック" charset="-128"/>
                <a:cs typeface="Century Gothic"/>
              </a:rPr>
              <a:t>)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>
                <a:latin typeface="Century Gothic"/>
                <a:ea typeface="ＭＳ Ｐゴシック" charset="-128"/>
                <a:cs typeface="Century Gothic"/>
              </a:rPr>
              <a:t>XBOX1 will stay, keep using the area also for </a:t>
            </a:r>
            <a:r>
              <a:rPr lang="en-US" sz="1600" dirty="0" smtClean="0">
                <a:solidFill>
                  <a:srgbClr val="558ED5"/>
                </a:solidFill>
                <a:latin typeface="Century Gothic"/>
                <a:ea typeface="ＭＳ Ｐゴシック" charset="-128"/>
                <a:cs typeface="Century Gothic"/>
              </a:rPr>
              <a:t>3 GHz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noProof="0" dirty="0" smtClean="0">
                <a:solidFill>
                  <a:srgbClr val="558ED5"/>
                </a:solidFill>
                <a:latin typeface="Century Gothic"/>
                <a:ea typeface="ＭＳ Ｐゴシック" charset="-128"/>
                <a:cs typeface="Century Gothic"/>
              </a:rPr>
              <a:t>Compatible</a:t>
            </a:r>
            <a:r>
              <a:rPr lang="en-US" sz="1600" noProof="0" dirty="0" smtClean="0">
                <a:latin typeface="Century Gothic"/>
                <a:ea typeface="ＭＳ Ｐゴシック" charset="-128"/>
                <a:cs typeface="Century Gothic"/>
              </a:rPr>
              <a:t> with other options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600" noProof="0" dirty="0" smtClean="0">
              <a:latin typeface="Century Gothic"/>
              <a:ea typeface="ＭＳ Ｐゴシック" charset="-128"/>
              <a:cs typeface="Century Gothic"/>
            </a:endParaRPr>
          </a:p>
        </p:txBody>
      </p:sp>
      <p:pic>
        <p:nvPicPr>
          <p:cNvPr id="19" name="Picture 18" descr="Screen Shot 2015-01-27 at 08.24.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960" y="2752475"/>
            <a:ext cx="1944867" cy="1888596"/>
          </a:xfrm>
          <a:prstGeom prst="rect">
            <a:avLst/>
          </a:prstGeom>
        </p:spPr>
      </p:pic>
      <p:pic>
        <p:nvPicPr>
          <p:cNvPr id="20" name="Picture 19" descr="Screen Shot 2015-01-27 at 08.25.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5" y="2877388"/>
            <a:ext cx="3049934" cy="163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4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259791"/>
            <a:ext cx="8123237" cy="625710"/>
          </a:xfrm>
        </p:spPr>
        <p:txBody>
          <a:bodyPr/>
          <a:lstStyle/>
          <a:p>
            <a:r>
              <a:rPr lang="en-US" dirty="0" smtClean="0"/>
              <a:t>CALIFES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5" name="Picture 4" descr="Screen Shot 2014-09-25 at 14.57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08" y="885501"/>
            <a:ext cx="8086767" cy="4150084"/>
          </a:xfrm>
          <a:prstGeom prst="rect">
            <a:avLst/>
          </a:prstGeom>
        </p:spPr>
      </p:pic>
      <p:pic>
        <p:nvPicPr>
          <p:cNvPr id="6" name="Picture 5" descr="Screen Shot 2014-08-28 at 12.32.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8" y="4535354"/>
            <a:ext cx="8123238" cy="1796185"/>
          </a:xfrm>
          <a:prstGeom prst="rect">
            <a:avLst/>
          </a:prstGeom>
        </p:spPr>
      </p:pic>
      <p:pic>
        <p:nvPicPr>
          <p:cNvPr id="7" name="Picture 6" descr="Screen Shot 2014-10-01 at 16.40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182" y="3723960"/>
            <a:ext cx="1818989" cy="671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33139"/>
            <a:ext cx="8123237" cy="587860"/>
          </a:xfrm>
        </p:spPr>
        <p:txBody>
          <a:bodyPr/>
          <a:lstStyle/>
          <a:p>
            <a:r>
              <a:rPr lang="en-US" dirty="0" smtClean="0"/>
              <a:t>CALIFES Beam </a:t>
            </a:r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212" y="920999"/>
            <a:ext cx="8619558" cy="4981826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>
                <a:solidFill>
                  <a:srgbClr val="558ED5"/>
                </a:solidFill>
              </a:rPr>
              <a:t>0.01-</a:t>
            </a:r>
            <a:r>
              <a:rPr lang="en-US" dirty="0" smtClean="0">
                <a:solidFill>
                  <a:srgbClr val="558ED5"/>
                </a:solidFill>
              </a:rPr>
              <a:t>1.5 </a:t>
            </a:r>
            <a:r>
              <a:rPr lang="en-US" dirty="0" err="1" smtClean="0">
                <a:solidFill>
                  <a:srgbClr val="558ED5"/>
                </a:solidFill>
              </a:rPr>
              <a:t>nC</a:t>
            </a:r>
            <a:r>
              <a:rPr lang="en-US" dirty="0" smtClean="0">
                <a:solidFill>
                  <a:srgbClr val="558ED5"/>
                </a:solidFill>
              </a:rPr>
              <a:t> </a:t>
            </a:r>
            <a:r>
              <a:rPr lang="en-US" dirty="0" smtClean="0"/>
              <a:t>bunches, 1.5 </a:t>
            </a:r>
            <a:r>
              <a:rPr lang="en-US" dirty="0" smtClean="0"/>
              <a:t>(3) GHz spacing (0.667 ns/0.333 ns)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 smtClean="0">
                <a:solidFill>
                  <a:srgbClr val="558ED5"/>
                </a:solidFill>
              </a:rPr>
              <a:t>single bunch to </a:t>
            </a:r>
            <a:r>
              <a:rPr lang="en-US" dirty="0" smtClean="0">
                <a:solidFill>
                  <a:srgbClr val="558ED5"/>
                </a:solidFill>
              </a:rPr>
              <a:t>200 </a:t>
            </a:r>
            <a:r>
              <a:rPr lang="en-US" dirty="0" smtClean="0">
                <a:solidFill>
                  <a:srgbClr val="558ED5"/>
                </a:solidFill>
              </a:rPr>
              <a:t>ns train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ep </a:t>
            </a:r>
            <a:r>
              <a:rPr lang="en-US" dirty="0" smtClean="0"/>
              <a:t>rate </a:t>
            </a:r>
            <a:r>
              <a:rPr lang="en-US" dirty="0" smtClean="0">
                <a:solidFill>
                  <a:srgbClr val="558ED5"/>
                </a:solidFill>
              </a:rPr>
              <a:t>1</a:t>
            </a:r>
            <a:r>
              <a:rPr lang="en-US" dirty="0" smtClean="0">
                <a:solidFill>
                  <a:srgbClr val="558ED5"/>
                </a:solidFill>
              </a:rPr>
              <a:t>-10 </a:t>
            </a:r>
            <a:r>
              <a:rPr lang="en-US" dirty="0" smtClean="0">
                <a:solidFill>
                  <a:srgbClr val="558ED5"/>
                </a:solidFill>
              </a:rPr>
              <a:t>Hz</a:t>
            </a:r>
          </a:p>
          <a:p>
            <a:pPr lvl="1"/>
            <a:r>
              <a:rPr lang="en-US" dirty="0" smtClean="0"/>
              <a:t>Energy</a:t>
            </a:r>
            <a:r>
              <a:rPr lang="en-US" dirty="0" smtClean="0">
                <a:solidFill>
                  <a:srgbClr val="558ED5"/>
                </a:solidFill>
              </a:rPr>
              <a:t> 150 - 200 MeV</a:t>
            </a:r>
          </a:p>
          <a:p>
            <a:pPr lvl="1"/>
            <a:r>
              <a:rPr lang="en-US" dirty="0" smtClean="0"/>
              <a:t>Normalized </a:t>
            </a:r>
            <a:r>
              <a:rPr lang="en-US" dirty="0" err="1" smtClean="0"/>
              <a:t>emittance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558ED5"/>
                </a:solidFill>
              </a:rPr>
              <a:t>4 </a:t>
            </a:r>
            <a:r>
              <a:rPr lang="en-US" dirty="0" smtClean="0">
                <a:solidFill>
                  <a:srgbClr val="558ED5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558ED5"/>
                </a:solidFill>
              </a:rPr>
              <a:t>m</a:t>
            </a:r>
          </a:p>
          <a:p>
            <a:pPr lvl="1"/>
            <a:r>
              <a:rPr lang="en-US" dirty="0" smtClean="0"/>
              <a:t>Energy </a:t>
            </a:r>
            <a:r>
              <a:rPr lang="en-US" dirty="0"/>
              <a:t>spread  </a:t>
            </a:r>
            <a:r>
              <a:rPr lang="en-US" dirty="0">
                <a:solidFill>
                  <a:srgbClr val="558ED5"/>
                </a:solidFill>
              </a:rPr>
              <a:t>± 0.5 </a:t>
            </a:r>
            <a:r>
              <a:rPr lang="en-US" dirty="0" smtClean="0">
                <a:solidFill>
                  <a:srgbClr val="558ED5"/>
                </a:solidFill>
              </a:rPr>
              <a:t>%</a:t>
            </a:r>
            <a:endParaRPr lang="en-US" dirty="0" smtClean="0">
              <a:solidFill>
                <a:srgbClr val="558ED5"/>
              </a:solidFill>
            </a:endParaRPr>
          </a:p>
          <a:p>
            <a:pPr lvl="1"/>
            <a:r>
              <a:rPr lang="en-US" dirty="0" smtClean="0"/>
              <a:t>Bunch length </a:t>
            </a:r>
            <a:r>
              <a:rPr lang="en-US" dirty="0" smtClean="0">
                <a:solidFill>
                  <a:srgbClr val="558ED5"/>
                </a:solidFill>
              </a:rPr>
              <a:t>1-2 </a:t>
            </a:r>
            <a:r>
              <a:rPr lang="en-US" dirty="0" err="1" smtClean="0">
                <a:solidFill>
                  <a:srgbClr val="558ED5"/>
                </a:solidFill>
              </a:rPr>
              <a:t>ps</a:t>
            </a:r>
            <a:r>
              <a:rPr lang="en-US" dirty="0" smtClean="0">
                <a:solidFill>
                  <a:srgbClr val="558ED5"/>
                </a:solidFill>
              </a:rPr>
              <a:t> and above</a:t>
            </a:r>
            <a:endParaRPr lang="en-US" dirty="0" smtClean="0">
              <a:solidFill>
                <a:srgbClr val="558ED5"/>
              </a:solidFill>
            </a:endParaRPr>
          </a:p>
          <a:p>
            <a:pPr lvl="1"/>
            <a:r>
              <a:rPr lang="en-US" dirty="0" smtClean="0"/>
              <a:t>May provide lower energy (</a:t>
            </a:r>
            <a:r>
              <a:rPr lang="en-US" dirty="0" smtClean="0">
                <a:solidFill>
                  <a:srgbClr val="558ED5"/>
                </a:solidFill>
              </a:rPr>
              <a:t>&gt;10 </a:t>
            </a:r>
            <a:r>
              <a:rPr lang="en-US" dirty="0" err="1" smtClean="0">
                <a:solidFill>
                  <a:srgbClr val="558ED5"/>
                </a:solidFill>
              </a:rPr>
              <a:t>MeV</a:t>
            </a:r>
            <a:r>
              <a:rPr lang="en-US" dirty="0" smtClean="0"/>
              <a:t>), need to study transport</a:t>
            </a:r>
          </a:p>
          <a:p>
            <a:pPr lvl="1"/>
            <a:r>
              <a:rPr lang="en-US" dirty="0" smtClean="0"/>
              <a:t>Typical beam sizes </a:t>
            </a:r>
            <a:r>
              <a:rPr lang="en-US" dirty="0" smtClean="0">
                <a:solidFill>
                  <a:srgbClr val="558ED5"/>
                </a:solidFill>
              </a:rPr>
              <a:t>0.25 </a:t>
            </a:r>
            <a:r>
              <a:rPr lang="en-US" dirty="0" smtClean="0">
                <a:solidFill>
                  <a:srgbClr val="558ED5"/>
                </a:solidFill>
              </a:rPr>
              <a:t>× </a:t>
            </a:r>
            <a:r>
              <a:rPr lang="en-US" dirty="0" smtClean="0">
                <a:solidFill>
                  <a:srgbClr val="558ED5"/>
                </a:solidFill>
              </a:rPr>
              <a:t>0.25 </a:t>
            </a:r>
            <a:r>
              <a:rPr lang="en-US" dirty="0" smtClean="0">
                <a:solidFill>
                  <a:srgbClr val="558ED5"/>
                </a:solidFill>
              </a:rPr>
              <a:t>mm</a:t>
            </a:r>
            <a:r>
              <a:rPr lang="en-US" dirty="0" smtClean="0"/>
              <a:t>, uniform beam sizes obtained up to now </a:t>
            </a:r>
            <a:r>
              <a:rPr lang="en-US" dirty="0" smtClean="0">
                <a:solidFill>
                  <a:srgbClr val="558ED5"/>
                </a:solidFill>
              </a:rPr>
              <a:t>5 mm × 5 mm</a:t>
            </a:r>
            <a:r>
              <a:rPr lang="en-US" dirty="0" smtClean="0"/>
              <a:t>, up to </a:t>
            </a:r>
            <a:r>
              <a:rPr lang="en-US" dirty="0" smtClean="0">
                <a:solidFill>
                  <a:srgbClr val="558ED5"/>
                </a:solidFill>
              </a:rPr>
              <a:t>few cm </a:t>
            </a:r>
            <a:r>
              <a:rPr lang="en-US" dirty="0" smtClean="0"/>
              <a:t>surely feasible.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6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45525"/>
            <a:ext cx="8123237" cy="681716"/>
          </a:xfrm>
        </p:spPr>
        <p:txBody>
          <a:bodyPr/>
          <a:lstStyle/>
          <a:p>
            <a:r>
              <a:rPr lang="en-US" dirty="0"/>
              <a:t>Potential interests for </a:t>
            </a:r>
            <a:r>
              <a:rPr lang="en-US" dirty="0" smtClean="0"/>
              <a:t>CALIFES based test </a:t>
            </a:r>
            <a:r>
              <a:rPr lang="en-US" dirty="0"/>
              <a:t>facility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41832" y="1027241"/>
            <a:ext cx="4384570" cy="543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rgbClr val="000000"/>
                </a:solidFill>
                <a:latin typeface="Century Gothic"/>
                <a:ea typeface="ＭＳ Ｐゴシック" charset="-128"/>
                <a:cs typeface="Century 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Century Gothic"/>
                <a:ea typeface="ＭＳ Ｐゴシック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rgbClr val="000000"/>
                </a:solidFill>
                <a:latin typeface="Century Gothic"/>
                <a:ea typeface="ＭＳ Ｐゴシック" charset="-128"/>
                <a:cs typeface="Century Gothic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CC0000"/>
                </a:solidFill>
              </a:rPr>
              <a:t>D</a:t>
            </a:r>
            <a:r>
              <a:rPr lang="en-US" sz="1600" dirty="0">
                <a:solidFill>
                  <a:srgbClr val="CC0000"/>
                </a:solidFill>
              </a:rPr>
              <a:t>iagnostics R&amp;D </a:t>
            </a:r>
            <a:r>
              <a:rPr lang="en-US" sz="1600" dirty="0"/>
              <a:t>with </a:t>
            </a:r>
            <a:r>
              <a:rPr lang="en-US" sz="1600" dirty="0" smtClean="0"/>
              <a:t>beam tests </a:t>
            </a:r>
            <a:r>
              <a:rPr lang="en-US" sz="1600" dirty="0" smtClean="0"/>
              <a:t>      </a:t>
            </a:r>
            <a:r>
              <a:rPr lang="en-US" sz="1400" dirty="0" smtClean="0"/>
              <a:t>(</a:t>
            </a:r>
            <a:r>
              <a:rPr lang="en-US" sz="1400" dirty="0" smtClean="0"/>
              <a:t>for CLIC, LHC &amp; injectors, AWAKE…)</a:t>
            </a:r>
          </a:p>
          <a:p>
            <a:r>
              <a:rPr lang="en-US" sz="1600" dirty="0" smtClean="0">
                <a:solidFill>
                  <a:srgbClr val="CC0000"/>
                </a:solidFill>
              </a:rPr>
              <a:t>X-band structure </a:t>
            </a:r>
            <a:r>
              <a:rPr lang="en-US" sz="1600" dirty="0" smtClean="0">
                <a:solidFill>
                  <a:srgbClr val="000000"/>
                </a:solidFill>
              </a:rPr>
              <a:t>testing with beam </a:t>
            </a:r>
            <a:r>
              <a:rPr lang="en-US" sz="1600" dirty="0" smtClean="0">
                <a:solidFill>
                  <a:srgbClr val="000000"/>
                </a:solidFill>
              </a:rPr>
              <a:t>   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CC0000"/>
                </a:solidFill>
              </a:rPr>
              <a:t>X-FEL</a:t>
            </a:r>
            <a:r>
              <a:rPr lang="en-US" sz="1400" dirty="0" smtClean="0"/>
              <a:t>, medical applications, </a:t>
            </a:r>
            <a:r>
              <a:rPr lang="en-US" sz="1400" dirty="0" smtClean="0"/>
              <a:t>wake-field </a:t>
            </a:r>
            <a:r>
              <a:rPr lang="en-US" sz="1400" dirty="0" smtClean="0"/>
              <a:t>monitors, deflecting cavities…)</a:t>
            </a:r>
          </a:p>
          <a:p>
            <a:pPr marL="342900" lvl="1" indent="-342900"/>
            <a:r>
              <a:rPr lang="en-US" sz="1600" dirty="0">
                <a:solidFill>
                  <a:srgbClr val="CC0000"/>
                </a:solidFill>
              </a:rPr>
              <a:t>Impedance and wake-field measurements </a:t>
            </a:r>
            <a:r>
              <a:rPr lang="en-US" sz="1400" dirty="0"/>
              <a:t>of components </a:t>
            </a:r>
            <a:r>
              <a:rPr lang="en-US" sz="1400" dirty="0" smtClean="0"/>
              <a:t>           (</a:t>
            </a:r>
            <a:r>
              <a:rPr lang="en-US" sz="1400" dirty="0"/>
              <a:t>LHC, CERN Injectors</a:t>
            </a:r>
            <a:r>
              <a:rPr lang="en-US" sz="1400" dirty="0" smtClean="0"/>
              <a:t>, HL-LHC, </a:t>
            </a:r>
            <a:r>
              <a:rPr lang="en-US" sz="1400" dirty="0"/>
              <a:t>CLIC…  </a:t>
            </a:r>
            <a:r>
              <a:rPr lang="en-US" sz="1400" dirty="0" smtClean="0"/>
              <a:t>        for </a:t>
            </a:r>
            <a:r>
              <a:rPr lang="en-US" sz="1400" dirty="0"/>
              <a:t>Cavities, diagnostics equipment, collimators, kickers…)</a:t>
            </a:r>
          </a:p>
          <a:p>
            <a:r>
              <a:rPr lang="en-US" sz="1600" dirty="0" smtClean="0">
                <a:solidFill>
                  <a:srgbClr val="CC0000"/>
                </a:solidFill>
              </a:rPr>
              <a:t>Irradiation tests </a:t>
            </a:r>
            <a:r>
              <a:rPr lang="en-US" sz="1400" dirty="0" smtClean="0"/>
              <a:t>(ESA/JUICE Mission, </a:t>
            </a:r>
            <a:r>
              <a:rPr lang="en-US" sz="1400" dirty="0" smtClean="0"/>
              <a:t>CERN and </a:t>
            </a:r>
            <a:r>
              <a:rPr lang="en-US" sz="1400" dirty="0" smtClean="0"/>
              <a:t>others…)</a:t>
            </a:r>
          </a:p>
          <a:p>
            <a:endParaRPr lang="en-US" sz="1400" dirty="0" smtClean="0"/>
          </a:p>
          <a:p>
            <a:r>
              <a:rPr lang="en-US" sz="1600" dirty="0" smtClean="0">
                <a:solidFill>
                  <a:srgbClr val="CC0000"/>
                </a:solidFill>
              </a:rPr>
              <a:t>Plasma wake-field acceleration</a:t>
            </a:r>
            <a:endParaRPr lang="en-US" sz="1600" dirty="0">
              <a:solidFill>
                <a:srgbClr val="CC0000"/>
              </a:solidFill>
            </a:endParaRPr>
          </a:p>
          <a:p>
            <a:endParaRPr lang="en-US" sz="1400" dirty="0" smtClean="0"/>
          </a:p>
          <a:p>
            <a:r>
              <a:rPr lang="en-US" sz="1400" dirty="0" smtClean="0"/>
              <a:t>Beam tests of hardware (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kickers</a:t>
            </a:r>
            <a:r>
              <a:rPr lang="en-US" sz="1400" dirty="0" smtClean="0"/>
              <a:t>,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SC RF cavities</a:t>
            </a:r>
            <a:r>
              <a:rPr lang="en-US" sz="1400" dirty="0" smtClean="0"/>
              <a:t>)</a:t>
            </a:r>
          </a:p>
          <a:p>
            <a:r>
              <a:rPr lang="en-US" sz="1400" dirty="0" smtClean="0">
                <a:solidFill>
                  <a:srgbClr val="31859C"/>
                </a:solidFill>
              </a:rPr>
              <a:t>Other medical applications </a:t>
            </a:r>
            <a:r>
              <a:rPr lang="en-US" sz="1400" dirty="0" smtClean="0"/>
              <a:t>(X-ray imaging, therapy with e-, isotopes production…)</a:t>
            </a:r>
          </a:p>
          <a:p>
            <a:r>
              <a:rPr lang="en-US" sz="1400" dirty="0" smtClean="0">
                <a:solidFill>
                  <a:srgbClr val="31859C"/>
                </a:solidFill>
              </a:rPr>
              <a:t>Test beam for detectors</a:t>
            </a:r>
          </a:p>
          <a:p>
            <a:r>
              <a:rPr lang="en-US" sz="1400" dirty="0" smtClean="0">
                <a:solidFill>
                  <a:srgbClr val="31859C"/>
                </a:solidFill>
              </a:rPr>
              <a:t>Vacuum related tests</a:t>
            </a:r>
          </a:p>
          <a:p>
            <a:r>
              <a:rPr lang="en-US" sz="1400" dirty="0" smtClean="0"/>
              <a:t>…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3" name="Picture 2" descr="Screen Shot 2015-01-29 at 11.22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01" y="1027241"/>
            <a:ext cx="4282413" cy="540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9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0" y="1285039"/>
            <a:ext cx="9144000" cy="4674063"/>
          </a:xfrm>
        </p:spPr>
        <p:txBody>
          <a:bodyPr rtlCol="0">
            <a:noAutofit/>
          </a:bodyPr>
          <a:lstStyle/>
          <a:p>
            <a:pPr marL="342900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chemeClr val="tx1"/>
                </a:solidFill>
                <a:ea typeface="+mn-ea"/>
              </a:rPr>
              <a:t>Machine operation schedule @ CERN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 smtClean="0">
                <a:solidFill>
                  <a:srgbClr val="FF0000"/>
                </a:solidFill>
                <a:ea typeface="+mn-ea"/>
              </a:rPr>
              <a:t>Long periods without the capability of performing beam tests</a:t>
            </a:r>
            <a:endParaRPr lang="en-US" sz="1600" dirty="0">
              <a:solidFill>
                <a:srgbClr val="FF0000"/>
              </a:solidFill>
              <a:ea typeface="+mn-ea"/>
            </a:endParaRPr>
          </a:p>
          <a:p>
            <a:pPr marL="800100" lvl="1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 smtClean="0">
                <a:solidFill>
                  <a:srgbClr val="FF0000"/>
                </a:solidFill>
                <a:ea typeface="+mn-ea"/>
              </a:rPr>
              <a:t>Limited beam time available for Machine Developments combined with a high number of requests</a:t>
            </a:r>
            <a:endParaRPr lang="en-US" sz="1600" dirty="0">
              <a:solidFill>
                <a:srgbClr val="FF0000"/>
              </a:solidFill>
              <a:ea typeface="+mn-ea"/>
            </a:endParaRPr>
          </a:p>
          <a:p>
            <a:pPr marL="342900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endParaRPr lang="en-US" sz="1600" dirty="0" smtClean="0">
              <a:ea typeface="+mn-ea"/>
            </a:endParaRPr>
          </a:p>
          <a:p>
            <a:pPr marL="342900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Hardware installation periods are limited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>
                <a:solidFill>
                  <a:srgbClr val="FF0000"/>
                </a:solidFill>
                <a:ea typeface="+mn-ea"/>
              </a:rPr>
              <a:t>A</a:t>
            </a:r>
            <a:r>
              <a:rPr lang="en-US" sz="1600" dirty="0" smtClean="0">
                <a:solidFill>
                  <a:srgbClr val="FF0000"/>
                </a:solidFill>
                <a:ea typeface="+mn-ea"/>
              </a:rPr>
              <a:t>ny further </a:t>
            </a:r>
            <a:r>
              <a:rPr lang="en-US" sz="1600" dirty="0" smtClean="0">
                <a:solidFill>
                  <a:srgbClr val="FF0000"/>
                </a:solidFill>
              </a:rPr>
              <a:t>improvements</a:t>
            </a:r>
            <a:r>
              <a:rPr lang="en-US" sz="1600" dirty="0">
                <a:solidFill>
                  <a:srgbClr val="FF0000"/>
                </a:solidFill>
              </a:rPr>
              <a:t>/modifications </a:t>
            </a:r>
            <a:r>
              <a:rPr lang="en-US" sz="1600" dirty="0" smtClean="0">
                <a:solidFill>
                  <a:srgbClr val="FF0000"/>
                </a:solidFill>
                <a:ea typeface="+mn-ea"/>
              </a:rPr>
              <a:t>can not be implemented quickly</a:t>
            </a:r>
          </a:p>
          <a:p>
            <a:pPr marL="1257300" lvl="2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3366FF"/>
                </a:solidFill>
                <a:ea typeface="+mn-ea"/>
              </a:rPr>
              <a:t>Testing at Independent Facility will faster the developments and ensure that we installed well-understood devices on operation machine 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endParaRPr lang="en-US" sz="1600" dirty="0" smtClean="0">
              <a:ea typeface="+mn-ea"/>
            </a:endParaRPr>
          </a:p>
          <a:p>
            <a:pPr marL="342900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Developing new concept versus Reliable operation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 smtClean="0">
                <a:solidFill>
                  <a:srgbClr val="FF0000"/>
                </a:solidFill>
                <a:ea typeface="+mn-ea"/>
              </a:rPr>
              <a:t>Operational machine have strict requirements in terms of vacuum-outgassing performance/ </a:t>
            </a:r>
            <a:r>
              <a:rPr lang="en-US" sz="1600" dirty="0" err="1" smtClean="0">
                <a:solidFill>
                  <a:srgbClr val="FF0000"/>
                </a:solidFill>
                <a:ea typeface="+mn-ea"/>
              </a:rPr>
              <a:t>bakeability</a:t>
            </a:r>
            <a:r>
              <a:rPr lang="en-US" sz="1600" dirty="0">
                <a:solidFill>
                  <a:srgbClr val="FF0000"/>
                </a:solidFill>
                <a:ea typeface="+mn-e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ea typeface="+mn-ea"/>
              </a:rPr>
              <a:t>not always compatible with R&amp;D needs</a:t>
            </a:r>
          </a:p>
          <a:p>
            <a:pPr marL="1257300" lvl="2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>
                <a:solidFill>
                  <a:srgbClr val="3366FF"/>
                </a:solidFill>
                <a:ea typeface="+mn-ea"/>
              </a:rPr>
              <a:t>e</a:t>
            </a:r>
            <a:r>
              <a:rPr lang="en-US" dirty="0" smtClean="0">
                <a:solidFill>
                  <a:srgbClr val="3366FF"/>
                </a:solidFill>
                <a:ea typeface="+mn-ea"/>
              </a:rPr>
              <a:t>.g. Testing gas ionization monitor and their performance as function of gas pressure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7493305" y="980984"/>
            <a:ext cx="1032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T. Lefevre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15798" y="340296"/>
            <a:ext cx="7772400" cy="549770"/>
          </a:xfrm>
        </p:spPr>
        <p:txBody>
          <a:bodyPr/>
          <a:lstStyle/>
          <a:p>
            <a:pPr algn="l"/>
            <a:r>
              <a:rPr lang="en-US" sz="2000" dirty="0" smtClean="0"/>
              <a:t>CALIFES for diagnostics R&amp;D </a:t>
            </a:r>
            <a:r>
              <a:rPr lang="en-US" dirty="0" smtClean="0"/>
              <a:t>- </a:t>
            </a:r>
            <a:r>
              <a:rPr lang="en-US" sz="2800" dirty="0" smtClean="0"/>
              <a:t>Why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836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0" y="877888"/>
            <a:ext cx="9144000" cy="5980112"/>
          </a:xfrm>
        </p:spPr>
        <p:txBody>
          <a:bodyPr rtlCol="0">
            <a:noAutofit/>
          </a:bodyPr>
          <a:lstStyle/>
          <a:p>
            <a:pPr marL="342900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CERN accelerators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LHC, HL-LHC, LIU (SPS, PS, PSB) projects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CLIC/ILC, AWAKE, FCC studies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 </a:t>
            </a:r>
            <a:endParaRPr lang="en-US" dirty="0" smtClean="0">
              <a:ea typeface="+mn-ea"/>
            </a:endParaRPr>
          </a:p>
          <a:p>
            <a:pPr marL="342900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</a:rPr>
              <a:t>Future </a:t>
            </a:r>
            <a:r>
              <a:rPr lang="en-US" dirty="0">
                <a:solidFill>
                  <a:srgbClr val="000000"/>
                </a:solidFill>
              </a:rPr>
              <a:t>Challenges in Beam </a:t>
            </a:r>
            <a:r>
              <a:rPr lang="en-US" dirty="0" smtClean="0">
                <a:solidFill>
                  <a:srgbClr val="000000"/>
                </a:solidFill>
              </a:rPr>
              <a:t>Instrumentation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Unprecedented request for precision</a:t>
            </a:r>
          </a:p>
          <a:p>
            <a:pPr marL="1257300" lvl="2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3366FF"/>
                </a:solidFill>
              </a:rPr>
              <a:t>Positioning down to below the micron level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Treatment </a:t>
            </a:r>
            <a:r>
              <a:rPr lang="en-US" sz="1600" dirty="0">
                <a:solidFill>
                  <a:srgbClr val="FF0000"/>
                </a:solidFill>
              </a:rPr>
              <a:t>of increasingly more </a:t>
            </a:r>
            <a:r>
              <a:rPr lang="en-US" sz="1600" dirty="0" smtClean="0">
                <a:solidFill>
                  <a:srgbClr val="FF0000"/>
                </a:solidFill>
              </a:rPr>
              <a:t>data</a:t>
            </a:r>
          </a:p>
          <a:p>
            <a:pPr marL="1257300" lvl="2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3366FF"/>
                </a:solidFill>
              </a:rPr>
              <a:t>Bunch by bunch measurements for all parameters:: Test of state of the art acquisition system (electric or optical domain)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Dealing </a:t>
            </a:r>
            <a:r>
              <a:rPr lang="en-US" sz="1600" dirty="0">
                <a:solidFill>
                  <a:srgbClr val="FF0000"/>
                </a:solidFill>
              </a:rPr>
              <a:t>with high beam </a:t>
            </a:r>
            <a:r>
              <a:rPr lang="en-US" sz="1600" dirty="0" smtClean="0">
                <a:solidFill>
                  <a:srgbClr val="FF0000"/>
                </a:solidFill>
              </a:rPr>
              <a:t>powers</a:t>
            </a:r>
          </a:p>
          <a:p>
            <a:pPr marL="1257300" lvl="2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3366FF"/>
                </a:solidFill>
              </a:rPr>
              <a:t>Non</a:t>
            </a:r>
            <a:r>
              <a:rPr lang="en-US" dirty="0">
                <a:solidFill>
                  <a:srgbClr val="3366FF"/>
                </a:solidFill>
              </a:rPr>
              <a:t>-invasive measurement </a:t>
            </a:r>
            <a:r>
              <a:rPr lang="en-US" dirty="0" smtClean="0">
                <a:solidFill>
                  <a:srgbClr val="3366FF"/>
                </a:solidFill>
              </a:rPr>
              <a:t>techniques (Gas profile monitor, </a:t>
            </a:r>
            <a:r>
              <a:rPr lang="en-US" dirty="0" err="1" smtClean="0">
                <a:solidFill>
                  <a:srgbClr val="3366FF"/>
                </a:solidFill>
              </a:rPr>
              <a:t>Quadrupolar</a:t>
            </a:r>
            <a:r>
              <a:rPr lang="en-US" dirty="0" smtClean="0">
                <a:solidFill>
                  <a:srgbClr val="3366FF"/>
                </a:solidFill>
              </a:rPr>
              <a:t> PU, ..)</a:t>
            </a:r>
          </a:p>
          <a:p>
            <a:pPr marL="1257300" lvl="2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3366FF"/>
                </a:solidFill>
              </a:rPr>
              <a:t>Robust </a:t>
            </a:r>
            <a:r>
              <a:rPr lang="en-US" dirty="0">
                <a:solidFill>
                  <a:srgbClr val="3366FF"/>
                </a:solidFill>
              </a:rPr>
              <a:t>and reliable machine </a:t>
            </a:r>
            <a:r>
              <a:rPr lang="en-US" dirty="0" smtClean="0">
                <a:solidFill>
                  <a:srgbClr val="3366FF"/>
                </a:solidFill>
              </a:rPr>
              <a:t>protection and beam loss monitoring systems 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Dealing </a:t>
            </a:r>
            <a:r>
              <a:rPr lang="en-US" sz="1600" dirty="0">
                <a:solidFill>
                  <a:srgbClr val="FF0000"/>
                </a:solidFill>
              </a:rPr>
              <a:t>with the (</a:t>
            </a:r>
            <a:r>
              <a:rPr lang="en-US" sz="1600" dirty="0" smtClean="0">
                <a:solidFill>
                  <a:srgbClr val="FF0000"/>
                </a:solidFill>
              </a:rPr>
              <a:t>ultra) fast</a:t>
            </a:r>
          </a:p>
          <a:p>
            <a:pPr marL="1257300" lvl="2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3366FF"/>
                </a:solidFill>
              </a:rPr>
              <a:t>Sub-picosecond </a:t>
            </a:r>
            <a:r>
              <a:rPr lang="en-US" dirty="0">
                <a:solidFill>
                  <a:srgbClr val="3366FF"/>
                </a:solidFill>
              </a:rPr>
              <a:t>bunch </a:t>
            </a:r>
            <a:r>
              <a:rPr lang="en-US" dirty="0" smtClean="0">
                <a:solidFill>
                  <a:srgbClr val="3366FF"/>
                </a:solidFill>
              </a:rPr>
              <a:t>lengths </a:t>
            </a:r>
            <a:r>
              <a:rPr lang="en-US" dirty="0">
                <a:solidFill>
                  <a:srgbClr val="3366FF"/>
                </a:solidFill>
              </a:rPr>
              <a:t>in AWAKE  and CLIC </a:t>
            </a:r>
            <a:endParaRPr lang="en-US" dirty="0" smtClean="0">
              <a:solidFill>
                <a:srgbClr val="3366FF"/>
              </a:solidFill>
            </a:endParaRPr>
          </a:p>
          <a:p>
            <a:pPr marL="1257300" lvl="2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3366FF"/>
                </a:solidFill>
              </a:rPr>
              <a:t>Longitudinal </a:t>
            </a:r>
            <a:r>
              <a:rPr lang="en-US" dirty="0">
                <a:solidFill>
                  <a:srgbClr val="3366FF"/>
                </a:solidFill>
              </a:rPr>
              <a:t>tomography in </a:t>
            </a:r>
            <a:r>
              <a:rPr lang="en-US" dirty="0" smtClean="0">
                <a:solidFill>
                  <a:srgbClr val="3366FF"/>
                </a:solidFill>
              </a:rPr>
              <a:t>LHC (picosecond range)</a:t>
            </a:r>
            <a:endParaRPr lang="en-US" dirty="0">
              <a:solidFill>
                <a:srgbClr val="3366FF"/>
              </a:solidFill>
            </a:endParaRPr>
          </a:p>
          <a:p>
            <a:pPr marL="1257300" lvl="2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>
                <a:solidFill>
                  <a:srgbClr val="3366FF"/>
                </a:solidFill>
              </a:rPr>
              <a:t>Fast transverse beam position monitors (HL-LHC Crab cavities and transverse beam Instability diagnostics</a:t>
            </a:r>
            <a:r>
              <a:rPr lang="en-US" dirty="0" smtClean="0">
                <a:solidFill>
                  <a:srgbClr val="3366FF"/>
                </a:solidFill>
              </a:rPr>
              <a:t>)</a:t>
            </a:r>
            <a:endParaRPr lang="en-US" dirty="0" smtClean="0">
              <a:ea typeface="+mn-ea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615798" y="360298"/>
            <a:ext cx="7772400" cy="54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187E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Georgia" pitchFamily="18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Georgia" pitchFamily="18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Georgia" pitchFamily="18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Georgia" pitchFamily="18" charset="0"/>
                <a:ea typeface="ＭＳ Ｐゴシック" charset="-128"/>
              </a:defRPr>
            </a:lvl9pPr>
          </a:lstStyle>
          <a:p>
            <a:r>
              <a:rPr lang="en-US" sz="2800" dirty="0" smtClean="0"/>
              <a:t>What for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7493305" y="980984"/>
            <a:ext cx="1032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T. Lefevre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2028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0" y="1187464"/>
            <a:ext cx="9144000" cy="5857927"/>
          </a:xfrm>
        </p:spPr>
        <p:txBody>
          <a:bodyPr rtlCol="0">
            <a:noAutofit/>
          </a:bodyPr>
          <a:lstStyle/>
          <a:p>
            <a:pPr marL="342900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A Test facility can not address all specific issues. But ….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endParaRPr lang="en-US" dirty="0" smtClean="0">
              <a:solidFill>
                <a:srgbClr val="000000"/>
              </a:solidFill>
              <a:ea typeface="+mn-ea"/>
            </a:endParaRPr>
          </a:p>
          <a:p>
            <a:pPr marL="342900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System performance under realistic conditions that are not easily achievable in laboratory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>
                <a:solidFill>
                  <a:srgbClr val="FF0000"/>
                </a:solidFill>
              </a:rPr>
              <a:t>Test with realistic signals state of the art </a:t>
            </a:r>
            <a:r>
              <a:rPr lang="en-US" sz="1600" dirty="0" smtClean="0">
                <a:solidFill>
                  <a:srgbClr val="FF0000"/>
                </a:solidFill>
              </a:rPr>
              <a:t>electronic</a:t>
            </a:r>
            <a:endParaRPr lang="en-US" sz="1600" dirty="0">
              <a:solidFill>
                <a:srgbClr val="FF0000"/>
              </a:solidFill>
            </a:endParaRPr>
          </a:p>
          <a:p>
            <a:pPr marL="1257300" lvl="2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3366FF"/>
                </a:solidFill>
              </a:rPr>
              <a:t>i.e. Response </a:t>
            </a:r>
            <a:r>
              <a:rPr lang="en-US" dirty="0">
                <a:solidFill>
                  <a:srgbClr val="3366FF"/>
                </a:solidFill>
              </a:rPr>
              <a:t>to short </a:t>
            </a:r>
            <a:r>
              <a:rPr lang="en-US" dirty="0" smtClean="0">
                <a:solidFill>
                  <a:srgbClr val="3366FF"/>
                </a:solidFill>
              </a:rPr>
              <a:t>pulses with </a:t>
            </a:r>
            <a:r>
              <a:rPr lang="en-US" dirty="0">
                <a:solidFill>
                  <a:srgbClr val="3366FF"/>
                </a:solidFill>
              </a:rPr>
              <a:t>high </a:t>
            </a:r>
            <a:r>
              <a:rPr lang="en-US" dirty="0" smtClean="0">
                <a:solidFill>
                  <a:srgbClr val="3366FF"/>
                </a:solidFill>
              </a:rPr>
              <a:t>signal amplitude</a:t>
            </a:r>
          </a:p>
          <a:p>
            <a:pPr marL="800100" lvl="1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>
                <a:solidFill>
                  <a:srgbClr val="FF0000"/>
                </a:solidFill>
              </a:rPr>
              <a:t>Test of </a:t>
            </a:r>
            <a:r>
              <a:rPr lang="en-US" sz="1600" dirty="0" smtClean="0">
                <a:solidFill>
                  <a:srgbClr val="FF0000"/>
                </a:solidFill>
              </a:rPr>
              <a:t>UV, optical, X-ray monitors where no other source can reproduce  beam induced radiation</a:t>
            </a:r>
            <a:endParaRPr lang="en-US" sz="1600" dirty="0">
              <a:solidFill>
                <a:srgbClr val="FF0000"/>
              </a:solidFill>
            </a:endParaRPr>
          </a:p>
          <a:p>
            <a:pPr marL="1257300" lvl="2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3366FF"/>
                </a:solidFill>
              </a:rPr>
              <a:t>Imaging </a:t>
            </a:r>
            <a:r>
              <a:rPr lang="en-US" dirty="0">
                <a:solidFill>
                  <a:srgbClr val="3366FF"/>
                </a:solidFill>
              </a:rPr>
              <a:t>technique and Beam halo monitoring</a:t>
            </a:r>
          </a:p>
          <a:p>
            <a:pPr marL="1257300" lvl="2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>
                <a:solidFill>
                  <a:srgbClr val="3366FF"/>
                </a:solidFill>
              </a:rPr>
              <a:t>Use of electro-optical </a:t>
            </a:r>
            <a:r>
              <a:rPr lang="en-US" dirty="0" smtClean="0">
                <a:solidFill>
                  <a:srgbClr val="3366FF"/>
                </a:solidFill>
              </a:rPr>
              <a:t>crystal</a:t>
            </a:r>
            <a:endParaRPr lang="en-US" dirty="0" smtClean="0">
              <a:solidFill>
                <a:srgbClr val="3366FF"/>
              </a:solidFill>
              <a:ea typeface="+mn-ea"/>
            </a:endParaRPr>
          </a:p>
          <a:p>
            <a:pPr marL="800100" lvl="1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Validation of particle detector design  (e.g. Beam loss monitor/ Luminosity monitor)</a:t>
            </a:r>
          </a:p>
          <a:p>
            <a:pPr marL="1257300" lvl="2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3366FF"/>
                </a:solidFill>
              </a:rPr>
              <a:t>Sensitivity checks, linearity (or non-linearity) checks, ..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342900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prstClr val="black"/>
                </a:solidFill>
              </a:rPr>
              <a:t>Study the behavior </a:t>
            </a:r>
            <a:r>
              <a:rPr lang="en-US" dirty="0">
                <a:solidFill>
                  <a:prstClr val="black"/>
                </a:solidFill>
              </a:rPr>
              <a:t>of </a:t>
            </a:r>
            <a:r>
              <a:rPr lang="en-US" dirty="0" smtClean="0">
                <a:solidFill>
                  <a:prstClr val="black"/>
                </a:solidFill>
              </a:rPr>
              <a:t>devices with respect to beam position / bunch length / bunch intensity variations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Courier New"/>
              <a:buChar char="o"/>
              <a:defRPr/>
            </a:pPr>
            <a:endParaRPr lang="en-US" i="1" dirty="0" smtClean="0">
              <a:solidFill>
                <a:prstClr val="black"/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1600" dirty="0" smtClean="0">
              <a:solidFill>
                <a:prstClr val="black"/>
              </a:solidFill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615798" y="360298"/>
            <a:ext cx="7772400" cy="54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187E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Georgia" pitchFamily="18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Georgia" pitchFamily="18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Georgia" pitchFamily="18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Georgia" pitchFamily="18" charset="0"/>
                <a:ea typeface="ＭＳ Ｐゴシック" charset="-128"/>
              </a:defRPr>
            </a:lvl9pPr>
          </a:lstStyle>
          <a:p>
            <a:r>
              <a:rPr lang="en-US" sz="2800" dirty="0" smtClean="0"/>
              <a:t>What for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7493305" y="980984"/>
            <a:ext cx="1032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T. Lefevre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80702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 txBox="1">
            <a:spLocks noGrp="1"/>
          </p:cNvSpPr>
          <p:nvPr>
            <p:ph type="subTitle" idx="1"/>
          </p:nvPr>
        </p:nvSpPr>
        <p:spPr>
          <a:xfrm>
            <a:off x="0" y="938364"/>
            <a:ext cx="9144000" cy="5970866"/>
          </a:xfrm>
        </p:spPr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Electron </a:t>
            </a:r>
            <a:r>
              <a:rPr lang="en-US" dirty="0" err="1">
                <a:solidFill>
                  <a:srgbClr val="000000"/>
                </a:solidFill>
                <a:ea typeface="+mn-ea"/>
              </a:rPr>
              <a:t>linac</a:t>
            </a:r>
            <a:r>
              <a:rPr lang="en-US" dirty="0">
                <a:solidFill>
                  <a:srgbClr val="000000"/>
                </a:solidFill>
                <a:ea typeface="+mn-ea"/>
              </a:rPr>
              <a:t> is the cheapest way to provide relativistic beams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>
                <a:solidFill>
                  <a:srgbClr val="FF0000"/>
                </a:solidFill>
                <a:ea typeface="+mn-ea"/>
              </a:rPr>
              <a:t>Beam </a:t>
            </a:r>
            <a:r>
              <a:rPr lang="en-US" sz="1600" dirty="0" smtClean="0">
                <a:solidFill>
                  <a:srgbClr val="FF0000"/>
                </a:solidFill>
                <a:ea typeface="+mn-ea"/>
              </a:rPr>
              <a:t>energy higher than 200MeV (3.5GeV max) – similar </a:t>
            </a:r>
            <a:r>
              <a:rPr lang="en-US" i="1" dirty="0" smtClean="0">
                <a:solidFill>
                  <a:srgbClr val="FF0000"/>
                </a:solidFill>
                <a:latin typeface="Symbol" charset="2"/>
                <a:ea typeface="+mn-ea"/>
                <a:cs typeface="Symbol" charset="2"/>
              </a:rPr>
              <a:t>g</a:t>
            </a:r>
            <a:r>
              <a:rPr lang="en-US" sz="1600" dirty="0" smtClean="0">
                <a:solidFill>
                  <a:srgbClr val="FF0000"/>
                </a:solidFill>
                <a:ea typeface="+mn-ea"/>
              </a:rPr>
              <a:t> as on SPS (LHC)</a:t>
            </a:r>
            <a:endParaRPr lang="en-US" sz="1600" dirty="0">
              <a:solidFill>
                <a:srgbClr val="FF0000"/>
              </a:solidFill>
              <a:ea typeface="+mn-ea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0000"/>
              </a:solidFill>
              <a:ea typeface="+mn-ea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>
                <a:solidFill>
                  <a:srgbClr val="000000"/>
                </a:solidFill>
                <a:ea typeface="+mn-ea"/>
              </a:rPr>
              <a:t>Photo-injector 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provides </a:t>
            </a:r>
            <a:r>
              <a:rPr lang="en-US" dirty="0">
                <a:solidFill>
                  <a:srgbClr val="000000"/>
                </a:solidFill>
                <a:ea typeface="+mn-ea"/>
              </a:rPr>
              <a:t>a modular bunch spacing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>
                <a:solidFill>
                  <a:srgbClr val="FF0000"/>
                </a:solidFill>
                <a:ea typeface="+mn-ea"/>
              </a:rPr>
              <a:t>Single bunch capability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>
                <a:solidFill>
                  <a:srgbClr val="FF0000"/>
                </a:solidFill>
                <a:ea typeface="+mn-ea"/>
              </a:rPr>
              <a:t>B</a:t>
            </a:r>
            <a:r>
              <a:rPr lang="en-US" sz="1600" dirty="0" smtClean="0">
                <a:solidFill>
                  <a:srgbClr val="FF0000"/>
                </a:solidFill>
                <a:ea typeface="+mn-ea"/>
              </a:rPr>
              <a:t>unch </a:t>
            </a:r>
            <a:r>
              <a:rPr lang="en-US" sz="1600" dirty="0">
                <a:solidFill>
                  <a:srgbClr val="FF0000"/>
                </a:solidFill>
                <a:ea typeface="+mn-ea"/>
              </a:rPr>
              <a:t>spacing similar to CERN beams (1ns, 5ns, 25ns, 50ns, .. )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>
                <a:solidFill>
                  <a:srgbClr val="FF0000"/>
                </a:solidFill>
                <a:ea typeface="+mn-ea"/>
              </a:rPr>
              <a:t>Pump – probe experiment (</a:t>
            </a:r>
            <a:r>
              <a:rPr lang="en-US" sz="1600" dirty="0" smtClean="0">
                <a:solidFill>
                  <a:srgbClr val="FF0000"/>
                </a:solidFill>
                <a:ea typeface="+mn-ea"/>
              </a:rPr>
              <a:t>wake-field </a:t>
            </a:r>
            <a:r>
              <a:rPr lang="en-US" sz="1600" dirty="0">
                <a:solidFill>
                  <a:srgbClr val="FF0000"/>
                </a:solidFill>
                <a:ea typeface="+mn-ea"/>
              </a:rPr>
              <a:t>study, impedance measurement, ..</a:t>
            </a:r>
            <a:r>
              <a:rPr lang="en-US" sz="1600" dirty="0" smtClean="0">
                <a:solidFill>
                  <a:srgbClr val="FF0000"/>
                </a:solidFill>
                <a:ea typeface="+mn-ea"/>
              </a:rPr>
              <a:t>)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endParaRPr lang="en-US" sz="2000" dirty="0" smtClean="0">
              <a:solidFill>
                <a:srgbClr val="000000"/>
              </a:solidFill>
              <a:ea typeface="+mn-ea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</a:rPr>
              <a:t>Simplicity, Reliability and Flexibility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</a:rPr>
              <a:t>Wish </a:t>
            </a:r>
            <a:r>
              <a:rPr lang="en-US" dirty="0">
                <a:solidFill>
                  <a:srgbClr val="000000"/>
                </a:solidFill>
              </a:rPr>
              <a:t>list for Beam parameters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Good </a:t>
            </a:r>
            <a:r>
              <a:rPr lang="en-US" sz="1600" dirty="0" err="1" smtClean="0">
                <a:solidFill>
                  <a:srgbClr val="FF0000"/>
                </a:solidFill>
              </a:rPr>
              <a:t>emittance</a:t>
            </a:r>
            <a:r>
              <a:rPr lang="en-US" sz="1600" dirty="0" smtClean="0">
                <a:solidFill>
                  <a:srgbClr val="FF0000"/>
                </a:solidFill>
              </a:rPr>
              <a:t> to reach small beam size (&lt;50um)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Short </a:t>
            </a:r>
            <a:r>
              <a:rPr lang="en-US" sz="1600" dirty="0">
                <a:solidFill>
                  <a:srgbClr val="FF0000"/>
                </a:solidFill>
              </a:rPr>
              <a:t>and long bunches (100fs up to 200ps)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>
                <a:solidFill>
                  <a:srgbClr val="FF0000"/>
                </a:solidFill>
              </a:rPr>
              <a:t>Large range of </a:t>
            </a:r>
            <a:r>
              <a:rPr lang="en-US" sz="1600" dirty="0" smtClean="0">
                <a:solidFill>
                  <a:srgbClr val="FF0000"/>
                </a:solidFill>
              </a:rPr>
              <a:t>bunch intensity 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Possibility </a:t>
            </a:r>
            <a:r>
              <a:rPr lang="en-US" sz="1600" dirty="0">
                <a:solidFill>
                  <a:srgbClr val="FF0000"/>
                </a:solidFill>
              </a:rPr>
              <a:t>to study time to position correlation (Crabbing)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 	              	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ea typeface="+mn-ea"/>
              </a:rPr>
              <a:t>	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		</a:t>
            </a:r>
            <a:r>
              <a:rPr lang="en-US" dirty="0" smtClean="0">
                <a:solidFill>
                  <a:srgbClr val="3366FF"/>
                </a:solidFill>
                <a:ea typeface="+mn-ea"/>
              </a:rPr>
              <a:t>Slightly modified version of CALIFES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rgbClr val="000000"/>
              </a:solidFill>
              <a:ea typeface="+mn-ea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</a:rPr>
              <a:t>Applications requiring high beam current would require Drive Beam Injector (Beam heating studies, ..)</a:t>
            </a:r>
            <a:endParaRPr lang="en-US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910390" y="5349082"/>
            <a:ext cx="601662" cy="3222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615798" y="360298"/>
            <a:ext cx="7772400" cy="54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187E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Georgia" pitchFamily="18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Georgia" pitchFamily="18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Georgia" pitchFamily="18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Georgia" pitchFamily="18" charset="0"/>
                <a:ea typeface="ＭＳ Ｐゴシック" charset="-128"/>
              </a:defRPr>
            </a:lvl9pPr>
          </a:lstStyle>
          <a:p>
            <a:r>
              <a:rPr lang="en-US" sz="2800" dirty="0" smtClean="0"/>
              <a:t>How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7669441" y="602291"/>
            <a:ext cx="1032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T. Lefevre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6703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9" y="376296"/>
            <a:ext cx="6870228" cy="461851"/>
          </a:xfrm>
        </p:spPr>
        <p:txBody>
          <a:bodyPr/>
          <a:lstStyle/>
          <a:p>
            <a:r>
              <a:rPr lang="en-US" dirty="0" smtClean="0"/>
              <a:t>Future CALIFES – minimum configuration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5" name="Picture 4" descr="Screen Shot 2014-08-28 at 12.32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364" y="2082497"/>
            <a:ext cx="7488636" cy="1615570"/>
          </a:xfrm>
          <a:prstGeom prst="rect">
            <a:avLst/>
          </a:prstGeom>
        </p:spPr>
      </p:pic>
      <p:grpSp>
        <p:nvGrpSpPr>
          <p:cNvPr id="3" name="Group 19"/>
          <p:cNvGrpSpPr/>
          <p:nvPr/>
        </p:nvGrpSpPr>
        <p:grpSpPr>
          <a:xfrm>
            <a:off x="5317131" y="2135761"/>
            <a:ext cx="2402843" cy="646467"/>
            <a:chOff x="5317131" y="2369225"/>
            <a:chExt cx="2402843" cy="646467"/>
          </a:xfrm>
        </p:grpSpPr>
        <p:pic>
          <p:nvPicPr>
            <p:cNvPr id="6" name="Picture 5" descr="Screen Shot 2014-10-03 at 18.07.29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2273" y="2369225"/>
              <a:ext cx="1003289" cy="42255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602620" y="2725760"/>
              <a:ext cx="141225" cy="203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Screen Shot 2014-10-03 at 18.10.1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4759" y="2809008"/>
              <a:ext cx="165215" cy="206684"/>
            </a:xfrm>
            <a:prstGeom prst="rect">
              <a:avLst/>
            </a:prstGeom>
          </p:spPr>
        </p:pic>
        <p:pic>
          <p:nvPicPr>
            <p:cNvPr id="9" name="Picture 8" descr="Screen Shot 2014-10-03 at 18.11.36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17131" y="2806305"/>
              <a:ext cx="202760" cy="203644"/>
            </a:xfrm>
            <a:prstGeom prst="rect">
              <a:avLst/>
            </a:prstGeom>
          </p:spPr>
        </p:pic>
      </p:grpSp>
      <p:grpSp>
        <p:nvGrpSpPr>
          <p:cNvPr id="17" name="Group 18"/>
          <p:cNvGrpSpPr/>
          <p:nvPr/>
        </p:nvGrpSpPr>
        <p:grpSpPr>
          <a:xfrm>
            <a:off x="0" y="2518132"/>
            <a:ext cx="2865351" cy="1033767"/>
            <a:chOff x="0" y="2751596"/>
            <a:chExt cx="2865351" cy="1033767"/>
          </a:xfrm>
        </p:grpSpPr>
        <p:pic>
          <p:nvPicPr>
            <p:cNvPr id="10" name="Picture 9" descr="Screen Shot 2014-10-03 at 18.26.07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167572"/>
              <a:ext cx="814988" cy="456792"/>
            </a:xfrm>
            <a:prstGeom prst="rect">
              <a:avLst/>
            </a:prstGeom>
          </p:spPr>
        </p:pic>
        <p:pic>
          <p:nvPicPr>
            <p:cNvPr id="11" name="Picture 10" descr="Screen Shot 2014-10-03 at 18.28.06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78829">
              <a:off x="81775" y="3166855"/>
              <a:ext cx="229136" cy="18443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829697" y="2751596"/>
              <a:ext cx="1035654" cy="4104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7706" y="3621738"/>
              <a:ext cx="235376" cy="16362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9579" y="3466724"/>
              <a:ext cx="258914" cy="18084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0036" y="3346160"/>
              <a:ext cx="135341" cy="97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0" y="3894667"/>
            <a:ext cx="8229600" cy="2282788"/>
          </a:xfrm>
        </p:spPr>
        <p:txBody>
          <a:bodyPr/>
          <a:lstStyle/>
          <a:p>
            <a:pPr marL="357188" lvl="1" indent="-273050"/>
            <a:r>
              <a:rPr lang="en-US" dirty="0" smtClean="0">
                <a:solidFill>
                  <a:schemeClr val="tx1"/>
                </a:solidFill>
              </a:rPr>
              <a:t>Add an </a:t>
            </a:r>
            <a:r>
              <a:rPr lang="en-US" dirty="0" smtClean="0">
                <a:solidFill>
                  <a:srgbClr val="558ED5"/>
                </a:solidFill>
              </a:rPr>
              <a:t>available S-band klystron + modulator</a:t>
            </a:r>
          </a:p>
          <a:p>
            <a:pPr marL="357188" lvl="2" indent="-273050"/>
            <a:r>
              <a:rPr lang="en-US" dirty="0" smtClean="0">
                <a:solidFill>
                  <a:schemeClr val="tx1"/>
                </a:solidFill>
              </a:rPr>
              <a:t>More RF power (beam energy), more flexibility (power in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structure, phase in structures 2 and 3), possibility of running without RF pulse compression</a:t>
            </a:r>
          </a:p>
          <a:p>
            <a:pPr marL="357188" lvl="1" indent="-273050"/>
            <a:endParaRPr lang="en-US" dirty="0" smtClean="0">
              <a:solidFill>
                <a:schemeClr val="tx1"/>
              </a:solidFill>
            </a:endParaRPr>
          </a:p>
          <a:p>
            <a:pPr marL="357188" lvl="1" indent="-273050"/>
            <a:r>
              <a:rPr lang="en-US" dirty="0" smtClean="0">
                <a:solidFill>
                  <a:schemeClr val="tx1"/>
                </a:solidFill>
              </a:rPr>
              <a:t>Reconfigure present TBM area as </a:t>
            </a:r>
            <a:r>
              <a:rPr lang="en-US" dirty="0" smtClean="0">
                <a:solidFill>
                  <a:srgbClr val="558ED5"/>
                </a:solidFill>
              </a:rPr>
              <a:t>test area</a:t>
            </a:r>
          </a:p>
          <a:p>
            <a:pPr marL="357188" lvl="1" indent="-273050"/>
            <a:endParaRPr lang="en-US" dirty="0" smtClean="0">
              <a:solidFill>
                <a:schemeClr val="tx1"/>
              </a:solidFill>
            </a:endParaRPr>
          </a:p>
          <a:p>
            <a:pPr marL="357188" lvl="1" indent="-273050"/>
            <a:r>
              <a:rPr lang="en-US" dirty="0" smtClean="0">
                <a:solidFill>
                  <a:schemeClr val="tx1"/>
                </a:solidFill>
              </a:rPr>
              <a:t>Most (all) hardware </a:t>
            </a:r>
            <a:r>
              <a:rPr lang="en-US" dirty="0" smtClean="0">
                <a:solidFill>
                  <a:srgbClr val="00187E"/>
                </a:solidFill>
              </a:rPr>
              <a:t>already existing</a:t>
            </a:r>
          </a:p>
          <a:p>
            <a:endParaRPr lang="en-US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914400" y="1433844"/>
            <a:ext cx="8229600" cy="46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Future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: CALIFES for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beam instrumentation test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803335" y="2794001"/>
            <a:ext cx="1336615" cy="469899"/>
            <a:chOff x="803335" y="2794001"/>
            <a:chExt cx="1336615" cy="469899"/>
          </a:xfrm>
        </p:grpSpPr>
        <p:pic>
          <p:nvPicPr>
            <p:cNvPr id="45" name="Picture 44" descr="Screen Shot 2014-10-03 at 23.10.5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335" y="2934050"/>
              <a:ext cx="209490" cy="152050"/>
            </a:xfrm>
            <a:prstGeom prst="rect">
              <a:avLst/>
            </a:prstGeom>
          </p:spPr>
        </p:pic>
        <p:pic>
          <p:nvPicPr>
            <p:cNvPr id="36" name="Picture 35" descr="Screen Shot 2014-10-03 at 23.10.5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30460" y="2937225"/>
              <a:ext cx="209490" cy="152050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835025" y="2794001"/>
              <a:ext cx="1125101" cy="447752"/>
              <a:chOff x="887112" y="2280368"/>
              <a:chExt cx="1093030" cy="434989"/>
            </a:xfrm>
          </p:grpSpPr>
          <p:pic>
            <p:nvPicPr>
              <p:cNvPr id="39" name="Picture 38" descr="Screen Shot 2014-10-03 at 23.10.28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65350" y="2340806"/>
                <a:ext cx="414792" cy="374551"/>
              </a:xfrm>
              <a:prstGeom prst="rect">
                <a:avLst/>
              </a:prstGeom>
            </p:spPr>
          </p:pic>
          <p:pic>
            <p:nvPicPr>
              <p:cNvPr id="40" name="Picture 39" descr="Screen Shot 2014-10-03 at 23.10.28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887112" y="2337631"/>
                <a:ext cx="414792" cy="374551"/>
              </a:xfrm>
              <a:prstGeom prst="rect">
                <a:avLst/>
              </a:prstGeom>
            </p:spPr>
          </p:pic>
          <p:pic>
            <p:nvPicPr>
              <p:cNvPr id="41" name="Picture 40" descr="Screen Shot 2014-10-03 at 23.10.56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9628" y="2421209"/>
                <a:ext cx="191919" cy="139296"/>
              </a:xfrm>
              <a:prstGeom prst="rect">
                <a:avLst/>
              </a:prstGeom>
            </p:spPr>
          </p:pic>
          <p:sp>
            <p:nvSpPr>
              <p:cNvPr id="42" name="Rounded Rectangle 41"/>
              <p:cNvSpPr/>
              <p:nvPr/>
            </p:nvSpPr>
            <p:spPr>
              <a:xfrm>
                <a:off x="1285875" y="2436332"/>
                <a:ext cx="288926" cy="159306"/>
              </a:xfrm>
              <a:prstGeom prst="roundRect">
                <a:avLst>
                  <a:gd name="adj" fmla="val 9524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187450" y="2280368"/>
                <a:ext cx="530225" cy="12945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804001" y="3218181"/>
              <a:ext cx="1078773" cy="457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43"/>
          <p:cNvSpPr>
            <a:spLocks noChangeArrowheads="1"/>
          </p:cNvSpPr>
          <p:nvPr/>
        </p:nvSpPr>
        <p:spPr bwMode="auto">
          <a:xfrm>
            <a:off x="914709" y="2283081"/>
            <a:ext cx="1113606" cy="36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/>
          <a:p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Test Area</a:t>
            </a:r>
          </a:p>
        </p:txBody>
      </p:sp>
      <p:sp>
        <p:nvSpPr>
          <p:cNvPr id="30" name="Rectangle 43"/>
          <p:cNvSpPr>
            <a:spLocks noChangeArrowheads="1"/>
          </p:cNvSpPr>
          <p:nvPr/>
        </p:nvSpPr>
        <p:spPr bwMode="auto">
          <a:xfrm>
            <a:off x="132693" y="3373733"/>
            <a:ext cx="1317456" cy="3610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t"/>
          <a:lstStyle/>
          <a:p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Spectrometer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>
            <a:off x="1236905" y="2743674"/>
            <a:ext cx="293796" cy="1588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0" idx="0"/>
          </p:cNvCxnSpPr>
          <p:nvPr/>
        </p:nvCxnSpPr>
        <p:spPr>
          <a:xfrm rot="16200000" flipV="1">
            <a:off x="561457" y="3143769"/>
            <a:ext cx="103483" cy="356446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937802" y="1055516"/>
            <a:ext cx="1232682" cy="46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Present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5133247" y="5651598"/>
            <a:ext cx="3658328" cy="993677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20000"/>
              </a:spcBef>
              <a:defRPr/>
            </a:pPr>
            <a:r>
              <a:rPr lang="en-US" sz="1400" i="1" dirty="0" smtClean="0">
                <a:solidFill>
                  <a:srgbClr val="2A296C"/>
                </a:solidFill>
                <a:latin typeface="Century Gothic"/>
                <a:cs typeface="Century Gothic"/>
              </a:rPr>
              <a:t>Perspectives for a CALIFES test facility beyond 2016 – R. Corsini, LCWS2014</a:t>
            </a:r>
          </a:p>
          <a:p>
            <a:pPr lvl="0" eaLnBrk="0" hangingPunct="0">
              <a:spcBef>
                <a:spcPct val="20000"/>
              </a:spcBef>
              <a:defRPr/>
            </a:pPr>
            <a:endParaRPr lang="en-US" sz="800" i="1" dirty="0" smtClean="0">
              <a:solidFill>
                <a:srgbClr val="2A296C"/>
              </a:solidFill>
              <a:latin typeface="Century Gothic"/>
              <a:cs typeface="Century Gothic"/>
            </a:endParaRPr>
          </a:p>
          <a:p>
            <a:pPr lvl="0" eaLnBrk="0" hangingPunct="0">
              <a:spcBef>
                <a:spcPct val="20000"/>
              </a:spcBef>
              <a:defRPr/>
            </a:pPr>
            <a:r>
              <a:rPr lang="en-US" sz="1000" i="1" dirty="0" smtClean="0">
                <a:solidFill>
                  <a:srgbClr val="2A296C"/>
                </a:solidFill>
                <a:latin typeface="Century Gothic"/>
                <a:ea typeface="ＭＳ Ｐゴシック" charset="-128"/>
                <a:cs typeface="Century Gothic"/>
                <a:hlinkClick r:id="rId10"/>
              </a:rPr>
              <a:t>http://agenda.linearcollider.org/event/6389/session/18/contribution/115/material/slides/0.pptx</a:t>
            </a:r>
            <a:endParaRPr lang="en-US" sz="1000" i="1" dirty="0" smtClean="0">
              <a:solidFill>
                <a:srgbClr val="2A296C"/>
              </a:solidFill>
              <a:latin typeface="Century Gothic"/>
              <a:ea typeface="ＭＳ Ｐゴシック" charset="-128"/>
              <a:cs typeface="Century Gothic"/>
            </a:endParaRPr>
          </a:p>
          <a:p>
            <a:pPr lvl="0" eaLnBrk="0" hangingPunct="0">
              <a:spcBef>
                <a:spcPct val="20000"/>
              </a:spcBef>
              <a:defRPr/>
            </a:pPr>
            <a:endParaRPr lang="en-US" sz="1000" i="1" dirty="0" smtClean="0">
              <a:solidFill>
                <a:srgbClr val="2A296C"/>
              </a:solidFill>
              <a:latin typeface="Century Gothic"/>
              <a:ea typeface="ＭＳ Ｐゴシック" charset="-128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29" grpId="0" uiExpand="1"/>
      <p:bldP spid="30" grpId="0" uiExpand="1" animBg="1"/>
      <p:bldP spid="47" grpId="1" build="allAtOnce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5" descr="Screen Shot 2013-08-15 at 12.05.50 .png"/>
          <p:cNvPicPr>
            <a:picLocks noChangeAspect="1"/>
          </p:cNvPicPr>
          <p:nvPr/>
        </p:nvPicPr>
        <p:blipFill>
          <a:blip r:embed="rId3" cstate="print"/>
          <a:srcRect l="41701" t="29143" r="3305" b="8057"/>
          <a:stretch>
            <a:fillRect/>
          </a:stretch>
        </p:blipFill>
        <p:spPr bwMode="auto">
          <a:xfrm>
            <a:off x="1511300" y="1182690"/>
            <a:ext cx="5794375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" name="Picture 131" descr="IMG_31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6525" y="2862265"/>
            <a:ext cx="2547938" cy="1668462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700" y="4783140"/>
            <a:ext cx="2641600" cy="1668462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368" name="TextBox 135"/>
          <p:cNvSpPr txBox="1">
            <a:spLocks noChangeArrowheads="1"/>
          </p:cNvSpPr>
          <p:nvPr/>
        </p:nvSpPr>
        <p:spPr bwMode="auto">
          <a:xfrm>
            <a:off x="1055158" y="4501094"/>
            <a:ext cx="920750" cy="359727"/>
          </a:xfrm>
          <a:prstGeom prst="rect">
            <a:avLst/>
          </a:prstGeom>
          <a:solidFill>
            <a:schemeClr val="tx1">
              <a:alpha val="59999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0967" tIns="10484" rIns="20967" bIns="10484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  <a:latin typeface="Century Gothic"/>
                <a:cs typeface="Century Gothic"/>
              </a:rPr>
              <a:t>DRIVE BEAM LINAC</a:t>
            </a:r>
          </a:p>
        </p:txBody>
      </p:sp>
      <p:sp>
        <p:nvSpPr>
          <p:cNvPr id="15369" name="TextBox 137"/>
          <p:cNvSpPr txBox="1">
            <a:spLocks noChangeArrowheads="1"/>
          </p:cNvSpPr>
          <p:nvPr/>
        </p:nvSpPr>
        <p:spPr bwMode="auto">
          <a:xfrm>
            <a:off x="6366403" y="2741615"/>
            <a:ext cx="939271" cy="359727"/>
          </a:xfrm>
          <a:prstGeom prst="rect">
            <a:avLst/>
          </a:prstGeom>
          <a:solidFill>
            <a:schemeClr val="tx1">
              <a:alpha val="59999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0967" tIns="10484" rIns="20967" bIns="10484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  <a:latin typeface="Century Gothic"/>
                <a:cs typeface="Century Gothic"/>
              </a:rPr>
              <a:t>COMBINER</a:t>
            </a:r>
            <a:br>
              <a:rPr lang="en-US" sz="1100" dirty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1100" dirty="0">
                <a:solidFill>
                  <a:srgbClr val="FFFFFF"/>
                </a:solidFill>
                <a:latin typeface="Century Gothic"/>
                <a:cs typeface="Century Gothic"/>
              </a:rPr>
              <a:t>RING</a:t>
            </a:r>
          </a:p>
        </p:txBody>
      </p:sp>
      <p:sp>
        <p:nvSpPr>
          <p:cNvPr id="15372" name="TextBox 140"/>
          <p:cNvSpPr txBox="1">
            <a:spLocks noChangeArrowheads="1"/>
          </p:cNvSpPr>
          <p:nvPr/>
        </p:nvSpPr>
        <p:spPr bwMode="auto">
          <a:xfrm>
            <a:off x="-769938" y="1327150"/>
            <a:ext cx="185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Rectangle 43"/>
          <p:cNvSpPr>
            <a:spLocks noChangeArrowheads="1"/>
          </p:cNvSpPr>
          <p:nvPr/>
        </p:nvSpPr>
        <p:spPr bwMode="auto">
          <a:xfrm>
            <a:off x="2724944" y="370624"/>
            <a:ext cx="4964112" cy="81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GB" sz="2800" dirty="0">
                <a:solidFill>
                  <a:srgbClr val="00187E"/>
                </a:solidFill>
                <a:latin typeface="Century Gothic"/>
                <a:cs typeface="Century Gothic"/>
              </a:rPr>
              <a:t>CLIC Test Facility (CTF3)</a:t>
            </a:r>
            <a:endParaRPr lang="en-US" sz="2800" dirty="0">
              <a:solidFill>
                <a:srgbClr val="00187E"/>
              </a:solidFill>
              <a:latin typeface="Century Gothic"/>
              <a:cs typeface="Century Gothic"/>
            </a:endParaRPr>
          </a:p>
        </p:txBody>
      </p:sp>
      <p:pic>
        <p:nvPicPr>
          <p:cNvPr id="17" name="Picture 11" descr="DSCN589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188" y="896940"/>
            <a:ext cx="2417762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375" name="TextBox 17"/>
          <p:cNvSpPr txBox="1">
            <a:spLocks noChangeArrowheads="1"/>
          </p:cNvSpPr>
          <p:nvPr/>
        </p:nvSpPr>
        <p:spPr bwMode="auto">
          <a:xfrm>
            <a:off x="2793470" y="1794407"/>
            <a:ext cx="766762" cy="359727"/>
          </a:xfrm>
          <a:prstGeom prst="rect">
            <a:avLst/>
          </a:prstGeom>
          <a:solidFill>
            <a:schemeClr val="tx1">
              <a:alpha val="59999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0967" tIns="10484" rIns="20967" bIns="10484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  <a:latin typeface="Century Gothic"/>
                <a:cs typeface="Century Gothic"/>
              </a:rPr>
              <a:t>DELAY LOOP</a:t>
            </a:r>
          </a:p>
        </p:txBody>
      </p:sp>
      <p:cxnSp>
        <p:nvCxnSpPr>
          <p:cNvPr id="20" name="Straight Connector 19"/>
          <p:cNvCxnSpPr>
            <a:stCxn id="15375" idx="3"/>
          </p:cNvCxnSpPr>
          <p:nvPr/>
        </p:nvCxnSpPr>
        <p:spPr>
          <a:xfrm>
            <a:off x="3560232" y="1974271"/>
            <a:ext cx="1646768" cy="5800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5369" idx="1"/>
          </p:cNvCxnSpPr>
          <p:nvPr/>
        </p:nvCxnSpPr>
        <p:spPr>
          <a:xfrm rot="10800000">
            <a:off x="5910269" y="2579705"/>
            <a:ext cx="456135" cy="34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5368" idx="0"/>
          </p:cNvCxnSpPr>
          <p:nvPr/>
        </p:nvCxnSpPr>
        <p:spPr>
          <a:xfrm rot="5400000" flipH="1" flipV="1">
            <a:off x="1778000" y="3772961"/>
            <a:ext cx="465666" cy="990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3" idx="2"/>
          </p:cNvCxnSpPr>
          <p:nvPr/>
        </p:nvCxnSpPr>
        <p:spPr>
          <a:xfrm rot="5400000" flipH="1" flipV="1">
            <a:off x="3900463" y="4215850"/>
            <a:ext cx="1446793" cy="370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3" idx="2"/>
          </p:cNvCxnSpPr>
          <p:nvPr/>
        </p:nvCxnSpPr>
        <p:spPr>
          <a:xfrm rot="10800000">
            <a:off x="4642380" y="3510974"/>
            <a:ext cx="2029884" cy="13372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39"/>
          <p:cNvSpPr txBox="1">
            <a:spLocks noChangeArrowheads="1"/>
          </p:cNvSpPr>
          <p:nvPr/>
        </p:nvSpPr>
        <p:spPr bwMode="auto">
          <a:xfrm>
            <a:off x="4369330" y="3320523"/>
            <a:ext cx="546100" cy="190450"/>
          </a:xfrm>
          <a:prstGeom prst="rect">
            <a:avLst/>
          </a:prstGeom>
          <a:solidFill>
            <a:schemeClr val="tx1">
              <a:alpha val="59999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0967" tIns="10484" rIns="20967" bIns="10484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CLEX</a:t>
            </a:r>
            <a:endParaRPr lang="en-US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32" name="Picture 31" descr="DSC_012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6263" y="4864102"/>
            <a:ext cx="2643187" cy="166846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139"/>
          <p:cNvSpPr txBox="1">
            <a:spLocks noChangeArrowheads="1"/>
          </p:cNvSpPr>
          <p:nvPr/>
        </p:nvSpPr>
        <p:spPr bwMode="auto">
          <a:xfrm>
            <a:off x="4538663" y="5106990"/>
            <a:ext cx="546100" cy="190450"/>
          </a:xfrm>
          <a:prstGeom prst="rect">
            <a:avLst/>
          </a:prstGeom>
          <a:solidFill>
            <a:schemeClr val="tx1">
              <a:alpha val="59999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0967" tIns="10484" rIns="20967" bIns="10484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  <a:latin typeface="Century Gothic"/>
                <a:cs typeface="Century Gothic"/>
              </a:rPr>
              <a:t>TBL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4CDDCFD-6EBA-914D-8B0E-7EE348782064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2" name="Picture 1" descr="Screen Shot 2015-01-26 at 09.58.1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57" y="4677845"/>
            <a:ext cx="2657172" cy="1881537"/>
          </a:xfrm>
          <a:prstGeom prst="rect">
            <a:avLst/>
          </a:prstGeom>
        </p:spPr>
      </p:pic>
      <p:sp>
        <p:nvSpPr>
          <p:cNvPr id="27" name="TextBox 138"/>
          <p:cNvSpPr txBox="1">
            <a:spLocks noChangeArrowheads="1"/>
          </p:cNvSpPr>
          <p:nvPr/>
        </p:nvSpPr>
        <p:spPr bwMode="auto">
          <a:xfrm>
            <a:off x="7177252" y="6066250"/>
            <a:ext cx="1023607" cy="359727"/>
          </a:xfrm>
          <a:prstGeom prst="rect">
            <a:avLst/>
          </a:prstGeom>
          <a:solidFill>
            <a:schemeClr val="tx1">
              <a:alpha val="59999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0967" tIns="10484" rIns="20967" bIns="10484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  <a:latin typeface="Century Gothic"/>
                <a:cs typeface="Century Gothic"/>
              </a:rPr>
              <a:t>Two Beam Module</a:t>
            </a:r>
            <a:endParaRPr lang="en-US" sz="11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503" y="465399"/>
            <a:ext cx="8123237" cy="461851"/>
          </a:xfrm>
        </p:spPr>
        <p:txBody>
          <a:bodyPr/>
          <a:lstStyle/>
          <a:p>
            <a:r>
              <a:rPr lang="en-US" dirty="0" smtClean="0"/>
              <a:t>“Ultimate” test area layout to cover BI needs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59562" y="2060360"/>
            <a:ext cx="2170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Magnetic chicane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Shorten or </a:t>
            </a:r>
            <a:r>
              <a:rPr lang="en-US" sz="12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lenghthen</a:t>
            </a:r>
            <a:endParaRPr lang="en-US" sz="1200" dirty="0" smtClean="0">
              <a:solidFill>
                <a:schemeClr val="tx2">
                  <a:lumMod val="40000"/>
                  <a:lumOff val="60000"/>
                </a:schemeClr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100fs up to 200ps</a:t>
            </a:r>
            <a:endParaRPr lang="en-US" sz="1200" dirty="0">
              <a:solidFill>
                <a:schemeClr val="tx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2722" y="2009393"/>
            <a:ext cx="2361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FF0905"/>
                </a:solidFill>
                <a:latin typeface="Arial" charset="0"/>
              </a:rPr>
              <a:t>RF deflector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0905"/>
                </a:solidFill>
                <a:latin typeface="Arial" charset="0"/>
              </a:rPr>
              <a:t>f</a:t>
            </a:r>
            <a:r>
              <a:rPr lang="en-US" sz="1200" dirty="0" smtClean="0">
                <a:solidFill>
                  <a:srgbClr val="FF0905"/>
                </a:solidFill>
                <a:latin typeface="Arial" charset="0"/>
              </a:rPr>
              <a:t>or crabbing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0905"/>
                </a:solidFill>
                <a:latin typeface="Arial" charset="0"/>
              </a:rPr>
              <a:t>Time to position correlation</a:t>
            </a:r>
            <a:endParaRPr lang="en-US" sz="1200" dirty="0">
              <a:solidFill>
                <a:srgbClr val="FF0905"/>
              </a:solidFill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8750" y="1785877"/>
            <a:ext cx="2529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- Reduce the bunch intensity before the DUT zones</a:t>
            </a:r>
          </a:p>
          <a:p>
            <a:pPr marL="85725" indent="-85725" fontAlgn="base">
              <a:spcBef>
                <a:spcPct val="0"/>
              </a:spcBef>
              <a:spcAft>
                <a:spcPct val="0"/>
              </a:spcAft>
            </a:pPr>
            <a:endParaRPr lang="en-US" sz="800" dirty="0" smtClean="0">
              <a:solidFill>
                <a:srgbClr val="000000"/>
              </a:solidFill>
              <a:latin typeface="Arial" charset="0"/>
            </a:endParaRPr>
          </a:p>
          <a:p>
            <a:pPr marL="85725" indent="-85725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- Reduce bunch length further in combination with RF deflector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8750" y="1416545"/>
            <a:ext cx="158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Collimator</a:t>
            </a:r>
            <a:endParaRPr lang="en-US" sz="12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70696" y="1887447"/>
            <a:ext cx="312027" cy="3790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493305" y="980984"/>
            <a:ext cx="1032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T. Lefevre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grpSp>
        <p:nvGrpSpPr>
          <p:cNvPr id="14" name="Group 13"/>
          <p:cNvGrpSpPr/>
          <p:nvPr/>
        </p:nvGrpSpPr>
        <p:grpSpPr>
          <a:xfrm flipH="1">
            <a:off x="158750" y="3024670"/>
            <a:ext cx="8893175" cy="2921000"/>
            <a:chOff x="158750" y="1141413"/>
            <a:chExt cx="8893175" cy="2921000"/>
          </a:xfrm>
        </p:grpSpPr>
        <p:sp>
          <p:nvSpPr>
            <p:cNvPr id="17" name="TextBox 117"/>
            <p:cNvSpPr txBox="1">
              <a:spLocks noChangeArrowheads="1"/>
            </p:cNvSpPr>
            <p:nvPr/>
          </p:nvSpPr>
          <p:spPr bwMode="auto">
            <a:xfrm>
              <a:off x="3925888" y="1141413"/>
              <a:ext cx="4121150" cy="368300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rgbClr val="FF0905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dirty="0">
                  <a:solidFill>
                    <a:srgbClr val="3366FF"/>
                  </a:solidFill>
                </a:rPr>
                <a:t>Synchrotron radiation test stand</a:t>
              </a:r>
            </a:p>
          </p:txBody>
        </p:sp>
        <p:sp>
          <p:nvSpPr>
            <p:cNvPr id="19" name="TextBox 119"/>
            <p:cNvSpPr txBox="1">
              <a:spLocks noChangeArrowheads="1"/>
            </p:cNvSpPr>
            <p:nvPr/>
          </p:nvSpPr>
          <p:spPr bwMode="auto">
            <a:xfrm rot="-1060118">
              <a:off x="6243638" y="3452813"/>
              <a:ext cx="1841500" cy="369887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rgbClr val="FF0905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dirty="0">
                  <a:solidFill>
                    <a:srgbClr val="3366FF"/>
                  </a:solidFill>
                </a:rPr>
                <a:t>In-air DUT area</a:t>
              </a:r>
            </a:p>
          </p:txBody>
        </p:sp>
        <p:grpSp>
          <p:nvGrpSpPr>
            <p:cNvPr id="21" name="Group 134"/>
            <p:cNvGrpSpPr>
              <a:grpSpLocks/>
            </p:cNvGrpSpPr>
            <p:nvPr/>
          </p:nvGrpSpPr>
          <p:grpSpPr bwMode="auto">
            <a:xfrm>
              <a:off x="6734175" y="1844675"/>
              <a:ext cx="242888" cy="249238"/>
              <a:chOff x="350648" y="2748079"/>
              <a:chExt cx="243390" cy="249446"/>
            </a:xfrm>
          </p:grpSpPr>
          <p:cxnSp>
            <p:nvCxnSpPr>
              <p:cNvPr id="132" name="Straight Connector 131"/>
              <p:cNvCxnSpPr/>
              <p:nvPr/>
            </p:nvCxnSpPr>
            <p:spPr bwMode="auto">
              <a:xfrm rot="5400000">
                <a:off x="241019" y="2868831"/>
                <a:ext cx="21925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" name="Straight Connector 132"/>
              <p:cNvCxnSpPr/>
              <p:nvPr/>
            </p:nvCxnSpPr>
            <p:spPr bwMode="auto">
              <a:xfrm>
                <a:off x="364966" y="2748079"/>
                <a:ext cx="22111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 bwMode="auto">
              <a:xfrm rot="5400000">
                <a:off x="484409" y="2872008"/>
                <a:ext cx="21925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>
                <a:off x="369737" y="2997525"/>
                <a:ext cx="21952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" name="Group 138"/>
            <p:cNvGrpSpPr>
              <a:grpSpLocks/>
            </p:cNvGrpSpPr>
            <p:nvPr/>
          </p:nvGrpSpPr>
          <p:grpSpPr bwMode="auto">
            <a:xfrm>
              <a:off x="6610350" y="2247900"/>
              <a:ext cx="242888" cy="249238"/>
              <a:chOff x="350648" y="2748079"/>
              <a:chExt cx="243390" cy="249446"/>
            </a:xfrm>
          </p:grpSpPr>
          <p:cxnSp>
            <p:nvCxnSpPr>
              <p:cNvPr id="128" name="Straight Connector 127"/>
              <p:cNvCxnSpPr/>
              <p:nvPr/>
            </p:nvCxnSpPr>
            <p:spPr bwMode="auto">
              <a:xfrm rot="5400000">
                <a:off x="241019" y="2868831"/>
                <a:ext cx="21925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>
                <a:off x="364966" y="2748079"/>
                <a:ext cx="22111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 rot="5400000">
                <a:off x="484409" y="2872008"/>
                <a:ext cx="21925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 bwMode="auto">
              <a:xfrm>
                <a:off x="369737" y="2997525"/>
                <a:ext cx="21952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" name="Freeform 144"/>
            <p:cNvSpPr>
              <a:spLocks/>
            </p:cNvSpPr>
            <p:nvPr/>
          </p:nvSpPr>
          <p:spPr bwMode="auto">
            <a:xfrm rot="2646744">
              <a:off x="3390900" y="2320925"/>
              <a:ext cx="896938" cy="84138"/>
            </a:xfrm>
            <a:custGeom>
              <a:avLst/>
              <a:gdLst>
                <a:gd name="T0" fmla="*/ 0 w 4885764"/>
                <a:gd name="T1" fmla="*/ 0 h 1030950"/>
                <a:gd name="T2" fmla="*/ 3 w 4885764"/>
                <a:gd name="T3" fmla="*/ 0 h 1030950"/>
                <a:gd name="T4" fmla="*/ 8 w 4885764"/>
                <a:gd name="T5" fmla="*/ 0 h 1030950"/>
                <a:gd name="T6" fmla="*/ 12 w 4885764"/>
                <a:gd name="T7" fmla="*/ 0 h 1030950"/>
                <a:gd name="T8" fmla="*/ 16 w 4885764"/>
                <a:gd name="T9" fmla="*/ 0 h 1030950"/>
                <a:gd name="T10" fmla="*/ 20 w 4885764"/>
                <a:gd name="T11" fmla="*/ 0 h 1030950"/>
                <a:gd name="T12" fmla="*/ 22 w 4885764"/>
                <a:gd name="T13" fmla="*/ 0 h 1030950"/>
                <a:gd name="T14" fmla="*/ 25 w 4885764"/>
                <a:gd name="T15" fmla="*/ 0 h 1030950"/>
                <a:gd name="T16" fmla="*/ 28 w 4885764"/>
                <a:gd name="T17" fmla="*/ 0 h 1030950"/>
                <a:gd name="T18" fmla="*/ 29 w 4885764"/>
                <a:gd name="T19" fmla="*/ 0 h 1030950"/>
                <a:gd name="T20" fmla="*/ 34 w 4885764"/>
                <a:gd name="T21" fmla="*/ 0 h 1030950"/>
                <a:gd name="T22" fmla="*/ 34 w 4885764"/>
                <a:gd name="T23" fmla="*/ 0 h 10309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885764" h="1030950">
                  <a:moveTo>
                    <a:pt x="0" y="941299"/>
                  </a:moveTo>
                  <a:cubicBezTo>
                    <a:pt x="155637" y="508005"/>
                    <a:pt x="311275" y="74711"/>
                    <a:pt x="493059" y="89652"/>
                  </a:cubicBezTo>
                  <a:cubicBezTo>
                    <a:pt x="674843" y="104593"/>
                    <a:pt x="889000" y="1033436"/>
                    <a:pt x="1090706" y="1030946"/>
                  </a:cubicBezTo>
                  <a:cubicBezTo>
                    <a:pt x="1292412" y="1028456"/>
                    <a:pt x="1511549" y="77201"/>
                    <a:pt x="1703294" y="74711"/>
                  </a:cubicBezTo>
                  <a:cubicBezTo>
                    <a:pt x="1895039" y="72221"/>
                    <a:pt x="2054412" y="1025966"/>
                    <a:pt x="2241176" y="1016005"/>
                  </a:cubicBezTo>
                  <a:cubicBezTo>
                    <a:pt x="2427940" y="1006044"/>
                    <a:pt x="2667000" y="19926"/>
                    <a:pt x="2823882" y="14946"/>
                  </a:cubicBezTo>
                  <a:cubicBezTo>
                    <a:pt x="2980764" y="9966"/>
                    <a:pt x="3062941" y="988613"/>
                    <a:pt x="3182470" y="986123"/>
                  </a:cubicBezTo>
                  <a:cubicBezTo>
                    <a:pt x="3301999" y="983633"/>
                    <a:pt x="3416549" y="2495"/>
                    <a:pt x="3541059" y="5"/>
                  </a:cubicBezTo>
                  <a:cubicBezTo>
                    <a:pt x="3665569" y="-2485"/>
                    <a:pt x="3824941" y="881534"/>
                    <a:pt x="3929529" y="971181"/>
                  </a:cubicBezTo>
                  <a:cubicBezTo>
                    <a:pt x="4034117" y="1060828"/>
                    <a:pt x="4009216" y="610103"/>
                    <a:pt x="4168588" y="537887"/>
                  </a:cubicBezTo>
                  <a:cubicBezTo>
                    <a:pt x="4327961" y="465671"/>
                    <a:pt x="4885764" y="537887"/>
                    <a:pt x="4885764" y="537887"/>
                  </a:cubicBezTo>
                </a:path>
              </a:pathLst>
            </a:custGeom>
            <a:noFill/>
            <a:ln w="38100" cmpd="sng">
              <a:solidFill>
                <a:srgbClr val="FF0905"/>
              </a:solidFill>
              <a:round/>
              <a:headEnd type="none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59"/>
            <p:cNvSpPr>
              <a:spLocks/>
            </p:cNvSpPr>
            <p:nvPr/>
          </p:nvSpPr>
          <p:spPr bwMode="auto">
            <a:xfrm>
              <a:off x="2965450" y="1374775"/>
              <a:ext cx="896938" cy="84138"/>
            </a:xfrm>
            <a:custGeom>
              <a:avLst/>
              <a:gdLst>
                <a:gd name="T0" fmla="*/ 0 w 4885764"/>
                <a:gd name="T1" fmla="*/ 0 h 1030950"/>
                <a:gd name="T2" fmla="*/ 3 w 4885764"/>
                <a:gd name="T3" fmla="*/ 0 h 1030950"/>
                <a:gd name="T4" fmla="*/ 8 w 4885764"/>
                <a:gd name="T5" fmla="*/ 0 h 1030950"/>
                <a:gd name="T6" fmla="*/ 12 w 4885764"/>
                <a:gd name="T7" fmla="*/ 0 h 1030950"/>
                <a:gd name="T8" fmla="*/ 16 w 4885764"/>
                <a:gd name="T9" fmla="*/ 0 h 1030950"/>
                <a:gd name="T10" fmla="*/ 20 w 4885764"/>
                <a:gd name="T11" fmla="*/ 0 h 1030950"/>
                <a:gd name="T12" fmla="*/ 22 w 4885764"/>
                <a:gd name="T13" fmla="*/ 0 h 1030950"/>
                <a:gd name="T14" fmla="*/ 25 w 4885764"/>
                <a:gd name="T15" fmla="*/ 0 h 1030950"/>
                <a:gd name="T16" fmla="*/ 28 w 4885764"/>
                <a:gd name="T17" fmla="*/ 0 h 1030950"/>
                <a:gd name="T18" fmla="*/ 29 w 4885764"/>
                <a:gd name="T19" fmla="*/ 0 h 1030950"/>
                <a:gd name="T20" fmla="*/ 34 w 4885764"/>
                <a:gd name="T21" fmla="*/ 0 h 1030950"/>
                <a:gd name="T22" fmla="*/ 34 w 4885764"/>
                <a:gd name="T23" fmla="*/ 0 h 10309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885764" h="1030950">
                  <a:moveTo>
                    <a:pt x="0" y="941299"/>
                  </a:moveTo>
                  <a:cubicBezTo>
                    <a:pt x="155637" y="508005"/>
                    <a:pt x="311275" y="74711"/>
                    <a:pt x="493059" y="89652"/>
                  </a:cubicBezTo>
                  <a:cubicBezTo>
                    <a:pt x="674843" y="104593"/>
                    <a:pt x="889000" y="1033436"/>
                    <a:pt x="1090706" y="1030946"/>
                  </a:cubicBezTo>
                  <a:cubicBezTo>
                    <a:pt x="1292412" y="1028456"/>
                    <a:pt x="1511549" y="77201"/>
                    <a:pt x="1703294" y="74711"/>
                  </a:cubicBezTo>
                  <a:cubicBezTo>
                    <a:pt x="1895039" y="72221"/>
                    <a:pt x="2054412" y="1025966"/>
                    <a:pt x="2241176" y="1016005"/>
                  </a:cubicBezTo>
                  <a:cubicBezTo>
                    <a:pt x="2427940" y="1006044"/>
                    <a:pt x="2667000" y="19926"/>
                    <a:pt x="2823882" y="14946"/>
                  </a:cubicBezTo>
                  <a:cubicBezTo>
                    <a:pt x="2980764" y="9966"/>
                    <a:pt x="3062941" y="988613"/>
                    <a:pt x="3182470" y="986123"/>
                  </a:cubicBezTo>
                  <a:cubicBezTo>
                    <a:pt x="3301999" y="983633"/>
                    <a:pt x="3416549" y="2495"/>
                    <a:pt x="3541059" y="5"/>
                  </a:cubicBezTo>
                  <a:cubicBezTo>
                    <a:pt x="3665569" y="-2485"/>
                    <a:pt x="3824941" y="881534"/>
                    <a:pt x="3929529" y="971181"/>
                  </a:cubicBezTo>
                  <a:cubicBezTo>
                    <a:pt x="4034117" y="1060828"/>
                    <a:pt x="4009216" y="610103"/>
                    <a:pt x="4168588" y="537887"/>
                  </a:cubicBezTo>
                  <a:cubicBezTo>
                    <a:pt x="4327961" y="465671"/>
                    <a:pt x="4885764" y="537887"/>
                    <a:pt x="4885764" y="537887"/>
                  </a:cubicBezTo>
                </a:path>
              </a:pathLst>
            </a:custGeom>
            <a:noFill/>
            <a:ln w="38100" cmpd="sng">
              <a:solidFill>
                <a:srgbClr val="008000"/>
              </a:solidFill>
              <a:round/>
              <a:headEnd type="none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25" name="Straight Connector 174"/>
            <p:cNvCxnSpPr>
              <a:cxnSpLocks noChangeShapeType="1"/>
            </p:cNvCxnSpPr>
            <p:nvPr/>
          </p:nvCxnSpPr>
          <p:spPr bwMode="auto">
            <a:xfrm flipH="1" flipV="1">
              <a:off x="6557963" y="1963738"/>
              <a:ext cx="590550" cy="1552575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Connector 175"/>
            <p:cNvCxnSpPr>
              <a:cxnSpLocks noChangeShapeType="1"/>
            </p:cNvCxnSpPr>
            <p:nvPr/>
          </p:nvCxnSpPr>
          <p:spPr bwMode="auto">
            <a:xfrm flipV="1">
              <a:off x="158750" y="1957388"/>
              <a:ext cx="8893175" cy="4286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Trapezoid 26"/>
            <p:cNvSpPr/>
            <p:nvPr/>
          </p:nvSpPr>
          <p:spPr bwMode="auto">
            <a:xfrm>
              <a:off x="1346200" y="1677988"/>
              <a:ext cx="328613" cy="644525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8" name="Trapezoid 27"/>
            <p:cNvSpPr/>
            <p:nvPr/>
          </p:nvSpPr>
          <p:spPr bwMode="auto">
            <a:xfrm>
              <a:off x="3157538" y="1677988"/>
              <a:ext cx="328612" cy="644525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9" name="Trapezoid 28"/>
            <p:cNvSpPr/>
            <p:nvPr/>
          </p:nvSpPr>
          <p:spPr bwMode="auto">
            <a:xfrm rot="10800000">
              <a:off x="1943100" y="1141413"/>
              <a:ext cx="328613" cy="644525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30" name="Trapezoid 29"/>
            <p:cNvSpPr/>
            <p:nvPr/>
          </p:nvSpPr>
          <p:spPr bwMode="auto">
            <a:xfrm rot="10800000">
              <a:off x="2551113" y="1141413"/>
              <a:ext cx="328612" cy="642937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  <p:cxnSp>
          <p:nvCxnSpPr>
            <p:cNvPr id="31" name="Straight Connector 180"/>
            <p:cNvCxnSpPr>
              <a:cxnSpLocks noChangeShapeType="1"/>
              <a:stCxn id="27" idx="3"/>
              <a:endCxn id="29" idx="3"/>
            </p:cNvCxnSpPr>
            <p:nvPr/>
          </p:nvCxnSpPr>
          <p:spPr bwMode="auto">
            <a:xfrm flipV="1">
              <a:off x="1633538" y="1463675"/>
              <a:ext cx="350837" cy="536575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Connector 181"/>
            <p:cNvCxnSpPr>
              <a:cxnSpLocks noChangeShapeType="1"/>
              <a:stCxn id="28" idx="1"/>
              <a:endCxn id="30" idx="1"/>
            </p:cNvCxnSpPr>
            <p:nvPr/>
          </p:nvCxnSpPr>
          <p:spPr bwMode="auto">
            <a:xfrm flipH="1" flipV="1">
              <a:off x="2838450" y="1463675"/>
              <a:ext cx="360363" cy="536575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traight Connector 182"/>
            <p:cNvCxnSpPr>
              <a:cxnSpLocks noChangeShapeType="1"/>
              <a:stCxn id="30" idx="3"/>
              <a:endCxn id="29" idx="1"/>
            </p:cNvCxnSpPr>
            <p:nvPr/>
          </p:nvCxnSpPr>
          <p:spPr bwMode="auto">
            <a:xfrm flipH="1">
              <a:off x="2230438" y="1463675"/>
              <a:ext cx="361950" cy="0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Trapezoid 33"/>
            <p:cNvSpPr/>
            <p:nvPr/>
          </p:nvSpPr>
          <p:spPr bwMode="auto">
            <a:xfrm rot="10800000">
              <a:off x="6276975" y="1693863"/>
              <a:ext cx="328613" cy="642937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 rot="5400000">
              <a:off x="4349737" y="1627159"/>
              <a:ext cx="567964" cy="498863"/>
              <a:chOff x="379495" y="4083929"/>
              <a:chExt cx="1120105" cy="730638"/>
            </a:xfrm>
            <a:solidFill>
              <a:srgbClr val="FF6600"/>
            </a:solidFill>
          </p:grpSpPr>
          <p:sp>
            <p:nvSpPr>
              <p:cNvPr id="122" name="Can 121"/>
              <p:cNvSpPr/>
              <p:nvPr/>
            </p:nvSpPr>
            <p:spPr bwMode="auto">
              <a:xfrm>
                <a:off x="885120" y="4083929"/>
                <a:ext cx="614480" cy="238156"/>
              </a:xfrm>
              <a:prstGeom prst="can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23" name="Can 122"/>
              <p:cNvSpPr/>
              <p:nvPr/>
            </p:nvSpPr>
            <p:spPr bwMode="auto">
              <a:xfrm>
                <a:off x="878760" y="4236329"/>
                <a:ext cx="614480" cy="238156"/>
              </a:xfrm>
              <a:prstGeom prst="can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24" name="Can 123"/>
              <p:cNvSpPr/>
              <p:nvPr/>
            </p:nvSpPr>
            <p:spPr bwMode="auto">
              <a:xfrm>
                <a:off x="872400" y="4406370"/>
                <a:ext cx="614480" cy="238156"/>
              </a:xfrm>
              <a:prstGeom prst="can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25" name="Can 124"/>
              <p:cNvSpPr/>
              <p:nvPr/>
            </p:nvSpPr>
            <p:spPr bwMode="auto">
              <a:xfrm>
                <a:off x="866040" y="4576411"/>
                <a:ext cx="614480" cy="238156"/>
              </a:xfrm>
              <a:prstGeom prst="can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 bwMode="auto">
              <a:xfrm>
                <a:off x="385855" y="4626885"/>
                <a:ext cx="499265" cy="170041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 bwMode="auto">
              <a:xfrm>
                <a:off x="379495" y="4108927"/>
                <a:ext cx="499265" cy="170041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195"/>
            <p:cNvGrpSpPr>
              <a:grpSpLocks/>
            </p:cNvGrpSpPr>
            <p:nvPr/>
          </p:nvGrpSpPr>
          <p:grpSpPr bwMode="auto">
            <a:xfrm>
              <a:off x="5924550" y="1768475"/>
              <a:ext cx="328613" cy="409575"/>
              <a:chOff x="281372" y="3158278"/>
              <a:chExt cx="422616" cy="644001"/>
            </a:xfrm>
          </p:grpSpPr>
          <p:sp>
            <p:nvSpPr>
              <p:cNvPr id="119" name="Oval 196"/>
              <p:cNvSpPr>
                <a:spLocks noChangeArrowheads="1"/>
              </p:cNvSpPr>
              <p:nvPr/>
            </p:nvSpPr>
            <p:spPr bwMode="auto">
              <a:xfrm>
                <a:off x="281372" y="3158278"/>
                <a:ext cx="93915" cy="64400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sp>
            <p:nvSpPr>
              <p:cNvPr id="120" name="Oval 197"/>
              <p:cNvSpPr>
                <a:spLocks noChangeArrowheads="1"/>
              </p:cNvSpPr>
              <p:nvPr/>
            </p:nvSpPr>
            <p:spPr bwMode="auto">
              <a:xfrm>
                <a:off x="445723" y="3158278"/>
                <a:ext cx="93915" cy="64400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sp>
            <p:nvSpPr>
              <p:cNvPr id="121" name="Oval 198"/>
              <p:cNvSpPr>
                <a:spLocks noChangeArrowheads="1"/>
              </p:cNvSpPr>
              <p:nvPr/>
            </p:nvSpPr>
            <p:spPr bwMode="auto">
              <a:xfrm>
                <a:off x="610073" y="3158278"/>
                <a:ext cx="93915" cy="64400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</p:grpSp>
        <p:grpSp>
          <p:nvGrpSpPr>
            <p:cNvPr id="37" name="Group 199"/>
            <p:cNvGrpSpPr>
              <a:grpSpLocks/>
            </p:cNvGrpSpPr>
            <p:nvPr/>
          </p:nvGrpSpPr>
          <p:grpSpPr bwMode="auto">
            <a:xfrm>
              <a:off x="200025" y="1801813"/>
              <a:ext cx="328613" cy="409575"/>
              <a:chOff x="281372" y="3158278"/>
              <a:chExt cx="422616" cy="644001"/>
            </a:xfrm>
          </p:grpSpPr>
          <p:sp>
            <p:nvSpPr>
              <p:cNvPr id="116" name="Oval 200"/>
              <p:cNvSpPr>
                <a:spLocks noChangeArrowheads="1"/>
              </p:cNvSpPr>
              <p:nvPr/>
            </p:nvSpPr>
            <p:spPr bwMode="auto">
              <a:xfrm>
                <a:off x="281372" y="3158278"/>
                <a:ext cx="93915" cy="64400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sp>
            <p:nvSpPr>
              <p:cNvPr id="117" name="Oval 201"/>
              <p:cNvSpPr>
                <a:spLocks noChangeArrowheads="1"/>
              </p:cNvSpPr>
              <p:nvPr/>
            </p:nvSpPr>
            <p:spPr bwMode="auto">
              <a:xfrm>
                <a:off x="445723" y="3158278"/>
                <a:ext cx="93915" cy="64400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sp>
            <p:nvSpPr>
              <p:cNvPr id="118" name="Oval 202"/>
              <p:cNvSpPr>
                <a:spLocks noChangeArrowheads="1"/>
              </p:cNvSpPr>
              <p:nvPr/>
            </p:nvSpPr>
            <p:spPr bwMode="auto">
              <a:xfrm>
                <a:off x="610073" y="3158278"/>
                <a:ext cx="93915" cy="64400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</p:grpSp>
        <p:grpSp>
          <p:nvGrpSpPr>
            <p:cNvPr id="38" name="Group 203"/>
            <p:cNvGrpSpPr>
              <a:grpSpLocks/>
            </p:cNvGrpSpPr>
            <p:nvPr/>
          </p:nvGrpSpPr>
          <p:grpSpPr bwMode="auto">
            <a:xfrm>
              <a:off x="3741738" y="1774825"/>
              <a:ext cx="328612" cy="407988"/>
              <a:chOff x="281372" y="3158278"/>
              <a:chExt cx="422616" cy="644001"/>
            </a:xfrm>
          </p:grpSpPr>
          <p:sp>
            <p:nvSpPr>
              <p:cNvPr id="113" name="Oval 204"/>
              <p:cNvSpPr>
                <a:spLocks noChangeArrowheads="1"/>
              </p:cNvSpPr>
              <p:nvPr/>
            </p:nvSpPr>
            <p:spPr bwMode="auto">
              <a:xfrm>
                <a:off x="281372" y="3158278"/>
                <a:ext cx="93915" cy="64400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sp>
            <p:nvSpPr>
              <p:cNvPr id="114" name="Oval 205"/>
              <p:cNvSpPr>
                <a:spLocks noChangeArrowheads="1"/>
              </p:cNvSpPr>
              <p:nvPr/>
            </p:nvSpPr>
            <p:spPr bwMode="auto">
              <a:xfrm>
                <a:off x="445723" y="3158278"/>
                <a:ext cx="93915" cy="64400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sp>
            <p:nvSpPr>
              <p:cNvPr id="115" name="Oval 206"/>
              <p:cNvSpPr>
                <a:spLocks noChangeArrowheads="1"/>
              </p:cNvSpPr>
              <p:nvPr/>
            </p:nvSpPr>
            <p:spPr bwMode="auto">
              <a:xfrm>
                <a:off x="610073" y="3158278"/>
                <a:ext cx="93915" cy="64400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</p:grpSp>
        <p:grpSp>
          <p:nvGrpSpPr>
            <p:cNvPr id="39" name="Group 207"/>
            <p:cNvGrpSpPr>
              <a:grpSpLocks/>
            </p:cNvGrpSpPr>
            <p:nvPr/>
          </p:nvGrpSpPr>
          <p:grpSpPr bwMode="auto">
            <a:xfrm>
              <a:off x="1044575" y="1754188"/>
              <a:ext cx="187325" cy="471487"/>
              <a:chOff x="774424" y="3244145"/>
              <a:chExt cx="187829" cy="471585"/>
            </a:xfrm>
          </p:grpSpPr>
          <p:cxnSp>
            <p:nvCxnSpPr>
              <p:cNvPr id="109" name="Straight Connector 208"/>
              <p:cNvCxnSpPr>
                <a:cxnSpLocks noChangeShapeType="1"/>
              </p:cNvCxnSpPr>
              <p:nvPr/>
            </p:nvCxnSpPr>
            <p:spPr bwMode="auto">
              <a:xfrm>
                <a:off x="774424" y="3437345"/>
                <a:ext cx="187829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0" name="Straight Connector 209"/>
              <p:cNvCxnSpPr>
                <a:cxnSpLocks noChangeShapeType="1"/>
              </p:cNvCxnSpPr>
              <p:nvPr/>
            </p:nvCxnSpPr>
            <p:spPr bwMode="auto">
              <a:xfrm flipV="1">
                <a:off x="868339" y="3244145"/>
                <a:ext cx="746" cy="19251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1" name="Straight Connector 210"/>
              <p:cNvCxnSpPr>
                <a:cxnSpLocks noChangeShapeType="1"/>
              </p:cNvCxnSpPr>
              <p:nvPr/>
            </p:nvCxnSpPr>
            <p:spPr bwMode="auto">
              <a:xfrm>
                <a:off x="774424" y="3523212"/>
                <a:ext cx="187829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2" name="Straight Connector 211"/>
              <p:cNvCxnSpPr>
                <a:cxnSpLocks noChangeShapeType="1"/>
              </p:cNvCxnSpPr>
              <p:nvPr/>
            </p:nvCxnSpPr>
            <p:spPr bwMode="auto">
              <a:xfrm flipV="1">
                <a:off x="868339" y="3523212"/>
                <a:ext cx="746" cy="19251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0" name="Group 212"/>
            <p:cNvGrpSpPr>
              <a:grpSpLocks/>
            </p:cNvGrpSpPr>
            <p:nvPr/>
          </p:nvGrpSpPr>
          <p:grpSpPr bwMode="auto">
            <a:xfrm>
              <a:off x="625475" y="1752600"/>
              <a:ext cx="139700" cy="342900"/>
              <a:chOff x="1009212" y="3244145"/>
              <a:chExt cx="140872" cy="343467"/>
            </a:xfrm>
          </p:grpSpPr>
          <p:sp>
            <p:nvSpPr>
              <p:cNvPr id="107" name="Oval 213"/>
              <p:cNvSpPr>
                <a:spLocks noChangeArrowheads="1"/>
              </p:cNvSpPr>
              <p:nvPr/>
            </p:nvSpPr>
            <p:spPr bwMode="auto">
              <a:xfrm>
                <a:off x="1009212" y="3372945"/>
                <a:ext cx="140872" cy="214667"/>
              </a:xfrm>
              <a:prstGeom prst="ellips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cxnSp>
            <p:nvCxnSpPr>
              <p:cNvPr id="108" name="Straight Connector 214"/>
              <p:cNvCxnSpPr>
                <a:cxnSpLocks noChangeShapeType="1"/>
              </p:cNvCxnSpPr>
              <p:nvPr/>
            </p:nvCxnSpPr>
            <p:spPr bwMode="auto">
              <a:xfrm flipV="1">
                <a:off x="1079647" y="3244145"/>
                <a:ext cx="0" cy="128119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1" name="Group 215"/>
            <p:cNvGrpSpPr>
              <a:grpSpLocks/>
            </p:cNvGrpSpPr>
            <p:nvPr/>
          </p:nvGrpSpPr>
          <p:grpSpPr bwMode="auto">
            <a:xfrm>
              <a:off x="806450" y="1646238"/>
              <a:ext cx="187325" cy="750887"/>
              <a:chOff x="1220519" y="2986544"/>
              <a:chExt cx="187830" cy="751335"/>
            </a:xfrm>
          </p:grpSpPr>
          <p:cxnSp>
            <p:nvCxnSpPr>
              <p:cNvPr id="98" name="Straight Connector 216"/>
              <p:cNvCxnSpPr>
                <a:cxnSpLocks noChangeShapeType="1"/>
              </p:cNvCxnSpPr>
              <p:nvPr/>
            </p:nvCxnSpPr>
            <p:spPr bwMode="auto">
              <a:xfrm flipV="1">
                <a:off x="1220519" y="3158278"/>
                <a:ext cx="0" cy="27838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9" name="Oval 217"/>
              <p:cNvSpPr>
                <a:spLocks noChangeArrowheads="1"/>
              </p:cNvSpPr>
              <p:nvPr/>
            </p:nvSpPr>
            <p:spPr bwMode="auto">
              <a:xfrm>
                <a:off x="1243998" y="3415878"/>
                <a:ext cx="140872" cy="12880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sp>
            <p:nvSpPr>
              <p:cNvPr id="100" name="Oval 218"/>
              <p:cNvSpPr>
                <a:spLocks noChangeArrowheads="1"/>
              </p:cNvSpPr>
              <p:nvPr/>
            </p:nvSpPr>
            <p:spPr bwMode="auto">
              <a:xfrm>
                <a:off x="1243998" y="3265612"/>
                <a:ext cx="140872" cy="1288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cxnSp>
            <p:nvCxnSpPr>
              <p:cNvPr id="101" name="Straight Connector 219"/>
              <p:cNvCxnSpPr>
                <a:cxnSpLocks noChangeShapeType="1"/>
              </p:cNvCxnSpPr>
              <p:nvPr/>
            </p:nvCxnSpPr>
            <p:spPr bwMode="auto">
              <a:xfrm flipV="1">
                <a:off x="1408349" y="3158278"/>
                <a:ext cx="0" cy="27838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2" name="Straight Connector 220"/>
              <p:cNvCxnSpPr>
                <a:cxnSpLocks noChangeShapeType="1"/>
              </p:cNvCxnSpPr>
              <p:nvPr/>
            </p:nvCxnSpPr>
            <p:spPr bwMode="auto">
              <a:xfrm flipH="1">
                <a:off x="1220519" y="3158278"/>
                <a:ext cx="187829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3" name="Straight Connector 221"/>
              <p:cNvCxnSpPr>
                <a:cxnSpLocks noChangeShapeType="1"/>
              </p:cNvCxnSpPr>
              <p:nvPr/>
            </p:nvCxnSpPr>
            <p:spPr bwMode="auto">
              <a:xfrm flipV="1">
                <a:off x="1314434" y="3394412"/>
                <a:ext cx="0" cy="2146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4" name="Straight Connector 222"/>
              <p:cNvCxnSpPr>
                <a:cxnSpLocks noChangeShapeType="1"/>
              </p:cNvCxnSpPr>
              <p:nvPr/>
            </p:nvCxnSpPr>
            <p:spPr bwMode="auto">
              <a:xfrm flipV="1">
                <a:off x="1314434" y="2986544"/>
                <a:ext cx="0" cy="27838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5" name="Rectangle 223"/>
              <p:cNvSpPr>
                <a:spLocks noChangeArrowheads="1"/>
              </p:cNvSpPr>
              <p:nvPr/>
            </p:nvSpPr>
            <p:spPr bwMode="auto">
              <a:xfrm>
                <a:off x="1267476" y="3609079"/>
                <a:ext cx="93915" cy="128800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sp>
            <p:nvSpPr>
              <p:cNvPr id="106" name="Rectangle 224"/>
              <p:cNvSpPr>
                <a:spLocks noChangeArrowheads="1"/>
              </p:cNvSpPr>
              <p:nvPr/>
            </p:nvSpPr>
            <p:spPr bwMode="auto">
              <a:xfrm>
                <a:off x="1290955" y="3587612"/>
                <a:ext cx="47703" cy="25555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</p:grpSp>
        <p:grpSp>
          <p:nvGrpSpPr>
            <p:cNvPr id="42" name="Group 225"/>
            <p:cNvGrpSpPr>
              <a:grpSpLocks/>
            </p:cNvGrpSpPr>
            <p:nvPr/>
          </p:nvGrpSpPr>
          <p:grpSpPr bwMode="auto">
            <a:xfrm>
              <a:off x="4124325" y="1744663"/>
              <a:ext cx="141288" cy="342900"/>
              <a:chOff x="1009212" y="3244145"/>
              <a:chExt cx="140872" cy="343467"/>
            </a:xfrm>
          </p:grpSpPr>
          <p:sp>
            <p:nvSpPr>
              <p:cNvPr id="96" name="Oval 226"/>
              <p:cNvSpPr>
                <a:spLocks noChangeArrowheads="1"/>
              </p:cNvSpPr>
              <p:nvPr/>
            </p:nvSpPr>
            <p:spPr bwMode="auto">
              <a:xfrm>
                <a:off x="1009212" y="3372945"/>
                <a:ext cx="140872" cy="214667"/>
              </a:xfrm>
              <a:prstGeom prst="ellips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cxnSp>
            <p:nvCxnSpPr>
              <p:cNvPr id="97" name="Straight Connector 227"/>
              <p:cNvCxnSpPr>
                <a:cxnSpLocks noChangeShapeType="1"/>
              </p:cNvCxnSpPr>
              <p:nvPr/>
            </p:nvCxnSpPr>
            <p:spPr bwMode="auto">
              <a:xfrm flipV="1">
                <a:off x="1079647" y="3244145"/>
                <a:ext cx="0" cy="128119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3" name="Group 228"/>
            <p:cNvGrpSpPr>
              <a:grpSpLocks/>
            </p:cNvGrpSpPr>
            <p:nvPr/>
          </p:nvGrpSpPr>
          <p:grpSpPr bwMode="auto">
            <a:xfrm>
              <a:off x="3511550" y="1744663"/>
              <a:ext cx="188913" cy="471487"/>
              <a:chOff x="774424" y="3244145"/>
              <a:chExt cx="187829" cy="471585"/>
            </a:xfrm>
          </p:grpSpPr>
          <p:cxnSp>
            <p:nvCxnSpPr>
              <p:cNvPr id="92" name="Straight Connector 229"/>
              <p:cNvCxnSpPr>
                <a:cxnSpLocks noChangeShapeType="1"/>
              </p:cNvCxnSpPr>
              <p:nvPr/>
            </p:nvCxnSpPr>
            <p:spPr bwMode="auto">
              <a:xfrm>
                <a:off x="774424" y="3437345"/>
                <a:ext cx="187829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3" name="Straight Connector 230"/>
              <p:cNvCxnSpPr>
                <a:cxnSpLocks noChangeShapeType="1"/>
              </p:cNvCxnSpPr>
              <p:nvPr/>
            </p:nvCxnSpPr>
            <p:spPr bwMode="auto">
              <a:xfrm flipV="1">
                <a:off x="868339" y="3244145"/>
                <a:ext cx="746" cy="19251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4" name="Straight Connector 231"/>
              <p:cNvCxnSpPr>
                <a:cxnSpLocks noChangeShapeType="1"/>
              </p:cNvCxnSpPr>
              <p:nvPr/>
            </p:nvCxnSpPr>
            <p:spPr bwMode="auto">
              <a:xfrm>
                <a:off x="774424" y="3523212"/>
                <a:ext cx="187829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5" name="Straight Connector 232"/>
              <p:cNvCxnSpPr>
                <a:cxnSpLocks noChangeShapeType="1"/>
              </p:cNvCxnSpPr>
              <p:nvPr/>
            </p:nvCxnSpPr>
            <p:spPr bwMode="auto">
              <a:xfrm flipV="1">
                <a:off x="868339" y="3523212"/>
                <a:ext cx="746" cy="19251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4" name="Group 233"/>
            <p:cNvGrpSpPr>
              <a:grpSpLocks/>
            </p:cNvGrpSpPr>
            <p:nvPr/>
          </p:nvGrpSpPr>
          <p:grpSpPr bwMode="auto">
            <a:xfrm>
              <a:off x="5688013" y="1731963"/>
              <a:ext cx="187325" cy="473075"/>
              <a:chOff x="774424" y="3244145"/>
              <a:chExt cx="187829" cy="471585"/>
            </a:xfrm>
          </p:grpSpPr>
          <p:cxnSp>
            <p:nvCxnSpPr>
              <p:cNvPr id="88" name="Straight Connector 234"/>
              <p:cNvCxnSpPr>
                <a:cxnSpLocks noChangeShapeType="1"/>
              </p:cNvCxnSpPr>
              <p:nvPr/>
            </p:nvCxnSpPr>
            <p:spPr bwMode="auto">
              <a:xfrm>
                <a:off x="774424" y="3437345"/>
                <a:ext cx="187829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9" name="Straight Connector 235"/>
              <p:cNvCxnSpPr>
                <a:cxnSpLocks noChangeShapeType="1"/>
              </p:cNvCxnSpPr>
              <p:nvPr/>
            </p:nvCxnSpPr>
            <p:spPr bwMode="auto">
              <a:xfrm flipV="1">
                <a:off x="868339" y="3244145"/>
                <a:ext cx="746" cy="19251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0" name="Straight Connector 236"/>
              <p:cNvCxnSpPr>
                <a:cxnSpLocks noChangeShapeType="1"/>
              </p:cNvCxnSpPr>
              <p:nvPr/>
            </p:nvCxnSpPr>
            <p:spPr bwMode="auto">
              <a:xfrm>
                <a:off x="774424" y="3523212"/>
                <a:ext cx="187829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1" name="Straight Connector 237"/>
              <p:cNvCxnSpPr>
                <a:cxnSpLocks noChangeShapeType="1"/>
              </p:cNvCxnSpPr>
              <p:nvPr/>
            </p:nvCxnSpPr>
            <p:spPr bwMode="auto">
              <a:xfrm flipV="1">
                <a:off x="868339" y="3523212"/>
                <a:ext cx="746" cy="19251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5" name="Group 238"/>
            <p:cNvGrpSpPr>
              <a:grpSpLocks/>
            </p:cNvGrpSpPr>
            <p:nvPr/>
          </p:nvGrpSpPr>
          <p:grpSpPr bwMode="auto">
            <a:xfrm>
              <a:off x="4994275" y="1625600"/>
              <a:ext cx="187325" cy="750888"/>
              <a:chOff x="1220519" y="2986544"/>
              <a:chExt cx="187830" cy="751335"/>
            </a:xfrm>
          </p:grpSpPr>
          <p:cxnSp>
            <p:nvCxnSpPr>
              <p:cNvPr id="79" name="Straight Connector 239"/>
              <p:cNvCxnSpPr>
                <a:cxnSpLocks noChangeShapeType="1"/>
              </p:cNvCxnSpPr>
              <p:nvPr/>
            </p:nvCxnSpPr>
            <p:spPr bwMode="auto">
              <a:xfrm flipV="1">
                <a:off x="1220519" y="3158278"/>
                <a:ext cx="0" cy="27838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0" name="Oval 240"/>
              <p:cNvSpPr>
                <a:spLocks noChangeArrowheads="1"/>
              </p:cNvSpPr>
              <p:nvPr/>
            </p:nvSpPr>
            <p:spPr bwMode="auto">
              <a:xfrm>
                <a:off x="1243998" y="3415878"/>
                <a:ext cx="140872" cy="12880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sp>
            <p:nvSpPr>
              <p:cNvPr id="81" name="Oval 241"/>
              <p:cNvSpPr>
                <a:spLocks noChangeArrowheads="1"/>
              </p:cNvSpPr>
              <p:nvPr/>
            </p:nvSpPr>
            <p:spPr bwMode="auto">
              <a:xfrm>
                <a:off x="1243998" y="3265612"/>
                <a:ext cx="140872" cy="1288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cxnSp>
            <p:nvCxnSpPr>
              <p:cNvPr id="82" name="Straight Connector 242"/>
              <p:cNvCxnSpPr>
                <a:cxnSpLocks noChangeShapeType="1"/>
              </p:cNvCxnSpPr>
              <p:nvPr/>
            </p:nvCxnSpPr>
            <p:spPr bwMode="auto">
              <a:xfrm flipV="1">
                <a:off x="1408349" y="3158278"/>
                <a:ext cx="0" cy="27838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3" name="Straight Connector 243"/>
              <p:cNvCxnSpPr>
                <a:cxnSpLocks noChangeShapeType="1"/>
              </p:cNvCxnSpPr>
              <p:nvPr/>
            </p:nvCxnSpPr>
            <p:spPr bwMode="auto">
              <a:xfrm flipH="1">
                <a:off x="1220519" y="3158278"/>
                <a:ext cx="187829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4" name="Straight Connector 244"/>
              <p:cNvCxnSpPr>
                <a:cxnSpLocks noChangeShapeType="1"/>
              </p:cNvCxnSpPr>
              <p:nvPr/>
            </p:nvCxnSpPr>
            <p:spPr bwMode="auto">
              <a:xfrm flipV="1">
                <a:off x="1314434" y="3394412"/>
                <a:ext cx="0" cy="2146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5" name="Straight Connector 245"/>
              <p:cNvCxnSpPr>
                <a:cxnSpLocks noChangeShapeType="1"/>
              </p:cNvCxnSpPr>
              <p:nvPr/>
            </p:nvCxnSpPr>
            <p:spPr bwMode="auto">
              <a:xfrm flipV="1">
                <a:off x="1314434" y="2986544"/>
                <a:ext cx="0" cy="27838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6" name="Rectangle 246"/>
              <p:cNvSpPr>
                <a:spLocks noChangeArrowheads="1"/>
              </p:cNvSpPr>
              <p:nvPr/>
            </p:nvSpPr>
            <p:spPr bwMode="auto">
              <a:xfrm>
                <a:off x="1267476" y="3609079"/>
                <a:ext cx="93915" cy="128800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sp>
            <p:nvSpPr>
              <p:cNvPr id="87" name="Rectangle 247"/>
              <p:cNvSpPr>
                <a:spLocks noChangeArrowheads="1"/>
              </p:cNvSpPr>
              <p:nvPr/>
            </p:nvSpPr>
            <p:spPr bwMode="auto">
              <a:xfrm>
                <a:off x="1290955" y="3587612"/>
                <a:ext cx="47703" cy="25555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</p:grpSp>
        <p:grpSp>
          <p:nvGrpSpPr>
            <p:cNvPr id="46" name="Group 248"/>
            <p:cNvGrpSpPr>
              <a:grpSpLocks/>
            </p:cNvGrpSpPr>
            <p:nvPr/>
          </p:nvGrpSpPr>
          <p:grpSpPr bwMode="auto">
            <a:xfrm>
              <a:off x="6818313" y="2892425"/>
              <a:ext cx="330200" cy="182563"/>
              <a:chOff x="6370275" y="3053540"/>
              <a:chExt cx="329095" cy="183482"/>
            </a:xfrm>
          </p:grpSpPr>
          <p:sp>
            <p:nvSpPr>
              <p:cNvPr id="77" name="Oval 249"/>
              <p:cNvSpPr>
                <a:spLocks noChangeArrowheads="1"/>
              </p:cNvSpPr>
              <p:nvPr/>
            </p:nvSpPr>
            <p:spPr bwMode="auto">
              <a:xfrm rot="-1290045">
                <a:off x="6370275" y="3085064"/>
                <a:ext cx="220887" cy="151958"/>
              </a:xfrm>
              <a:prstGeom prst="ellips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cxnSp>
            <p:nvCxnSpPr>
              <p:cNvPr id="78" name="Straight Connector 250"/>
              <p:cNvCxnSpPr>
                <a:cxnSpLocks noChangeShapeType="1"/>
              </p:cNvCxnSpPr>
              <p:nvPr/>
            </p:nvCxnSpPr>
            <p:spPr bwMode="auto">
              <a:xfrm flipV="1">
                <a:off x="6576927" y="3053540"/>
                <a:ext cx="122443" cy="6406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7" name="Group 251"/>
            <p:cNvGrpSpPr>
              <a:grpSpLocks/>
            </p:cNvGrpSpPr>
            <p:nvPr/>
          </p:nvGrpSpPr>
          <p:grpSpPr bwMode="auto">
            <a:xfrm>
              <a:off x="2301875" y="1228725"/>
              <a:ext cx="187325" cy="471488"/>
              <a:chOff x="774424" y="3244145"/>
              <a:chExt cx="187829" cy="471585"/>
            </a:xfrm>
          </p:grpSpPr>
          <p:cxnSp>
            <p:nvCxnSpPr>
              <p:cNvPr id="73" name="Straight Connector 252"/>
              <p:cNvCxnSpPr>
                <a:cxnSpLocks noChangeShapeType="1"/>
              </p:cNvCxnSpPr>
              <p:nvPr/>
            </p:nvCxnSpPr>
            <p:spPr bwMode="auto">
              <a:xfrm>
                <a:off x="774424" y="3437345"/>
                <a:ext cx="187829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4" name="Straight Connector 253"/>
              <p:cNvCxnSpPr>
                <a:cxnSpLocks noChangeShapeType="1"/>
              </p:cNvCxnSpPr>
              <p:nvPr/>
            </p:nvCxnSpPr>
            <p:spPr bwMode="auto">
              <a:xfrm flipV="1">
                <a:off x="868339" y="3244145"/>
                <a:ext cx="746" cy="19251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5" name="Straight Connector 254"/>
              <p:cNvCxnSpPr>
                <a:cxnSpLocks noChangeShapeType="1"/>
              </p:cNvCxnSpPr>
              <p:nvPr/>
            </p:nvCxnSpPr>
            <p:spPr bwMode="auto">
              <a:xfrm>
                <a:off x="774424" y="3523212"/>
                <a:ext cx="187829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6" name="Straight Connector 255"/>
              <p:cNvCxnSpPr>
                <a:cxnSpLocks noChangeShapeType="1"/>
              </p:cNvCxnSpPr>
              <p:nvPr/>
            </p:nvCxnSpPr>
            <p:spPr bwMode="auto">
              <a:xfrm flipV="1">
                <a:off x="868339" y="3523212"/>
                <a:ext cx="746" cy="19251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8" name="Group 256"/>
            <p:cNvGrpSpPr>
              <a:grpSpLocks/>
            </p:cNvGrpSpPr>
            <p:nvPr/>
          </p:nvGrpSpPr>
          <p:grpSpPr bwMode="auto">
            <a:xfrm>
              <a:off x="2827338" y="1584325"/>
              <a:ext cx="347662" cy="209550"/>
              <a:chOff x="2819501" y="2088596"/>
              <a:chExt cx="347846" cy="208974"/>
            </a:xfrm>
          </p:grpSpPr>
          <p:cxnSp>
            <p:nvCxnSpPr>
              <p:cNvPr id="69" name="Straight Connector 257"/>
              <p:cNvCxnSpPr>
                <a:cxnSpLocks noChangeShapeType="1"/>
              </p:cNvCxnSpPr>
              <p:nvPr/>
            </p:nvCxnSpPr>
            <p:spPr bwMode="auto">
              <a:xfrm>
                <a:off x="2979226" y="2107912"/>
                <a:ext cx="93914" cy="13944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0" name="Straight Connector 258"/>
              <p:cNvCxnSpPr>
                <a:cxnSpLocks noChangeShapeType="1"/>
              </p:cNvCxnSpPr>
              <p:nvPr/>
            </p:nvCxnSpPr>
            <p:spPr bwMode="auto">
              <a:xfrm flipV="1">
                <a:off x="3032345" y="2088596"/>
                <a:ext cx="135002" cy="8081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" name="Straight Connector 259"/>
              <p:cNvCxnSpPr>
                <a:cxnSpLocks noChangeShapeType="1"/>
              </p:cNvCxnSpPr>
              <p:nvPr/>
            </p:nvCxnSpPr>
            <p:spPr bwMode="auto">
              <a:xfrm>
                <a:off x="2903494" y="2153491"/>
                <a:ext cx="93914" cy="13944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Straight Connector 260"/>
              <p:cNvCxnSpPr>
                <a:cxnSpLocks noChangeShapeType="1"/>
              </p:cNvCxnSpPr>
              <p:nvPr/>
            </p:nvCxnSpPr>
            <p:spPr bwMode="auto">
              <a:xfrm flipV="1">
                <a:off x="2819501" y="2216752"/>
                <a:ext cx="135002" cy="8081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9" name="Group 261"/>
            <p:cNvGrpSpPr>
              <a:grpSpLocks/>
            </p:cNvGrpSpPr>
            <p:nvPr/>
          </p:nvGrpSpPr>
          <p:grpSpPr bwMode="auto">
            <a:xfrm rot="-3202746">
              <a:off x="1765300" y="1493838"/>
              <a:ext cx="142875" cy="415925"/>
              <a:chOff x="1841130" y="2268365"/>
              <a:chExt cx="142006" cy="415504"/>
            </a:xfrm>
          </p:grpSpPr>
          <p:cxnSp>
            <p:nvCxnSpPr>
              <p:cNvPr id="65" name="Straight Connector 262"/>
              <p:cNvCxnSpPr>
                <a:cxnSpLocks noChangeShapeType="1"/>
              </p:cNvCxnSpPr>
              <p:nvPr/>
            </p:nvCxnSpPr>
            <p:spPr bwMode="auto">
              <a:xfrm rot="-3438015">
                <a:off x="1866455" y="2354403"/>
                <a:ext cx="93914" cy="13944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" name="Straight Connector 263"/>
              <p:cNvCxnSpPr>
                <a:cxnSpLocks noChangeShapeType="1"/>
              </p:cNvCxnSpPr>
              <p:nvPr/>
            </p:nvCxnSpPr>
            <p:spPr bwMode="auto">
              <a:xfrm rot="18161985" flipV="1">
                <a:off x="1844783" y="2295457"/>
                <a:ext cx="135002" cy="8081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Straight Connector 264"/>
              <p:cNvCxnSpPr>
                <a:cxnSpLocks noChangeShapeType="1"/>
              </p:cNvCxnSpPr>
              <p:nvPr/>
            </p:nvCxnSpPr>
            <p:spPr bwMode="auto">
              <a:xfrm rot="-3438015">
                <a:off x="1863897" y="2442756"/>
                <a:ext cx="93914" cy="13944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8" name="Straight Connector 265"/>
              <p:cNvCxnSpPr>
                <a:cxnSpLocks noChangeShapeType="1"/>
              </p:cNvCxnSpPr>
              <p:nvPr/>
            </p:nvCxnSpPr>
            <p:spPr bwMode="auto">
              <a:xfrm flipV="1">
                <a:off x="1907389" y="2510408"/>
                <a:ext cx="5044" cy="17346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0" name="Group 266"/>
            <p:cNvGrpSpPr>
              <a:grpSpLocks/>
            </p:cNvGrpSpPr>
            <p:nvPr/>
          </p:nvGrpSpPr>
          <p:grpSpPr bwMode="auto">
            <a:xfrm rot="777308">
              <a:off x="6670675" y="2595563"/>
              <a:ext cx="347663" cy="209550"/>
              <a:chOff x="2819501" y="2088596"/>
              <a:chExt cx="347846" cy="208974"/>
            </a:xfrm>
          </p:grpSpPr>
          <p:cxnSp>
            <p:nvCxnSpPr>
              <p:cNvPr id="61" name="Straight Connector 267"/>
              <p:cNvCxnSpPr>
                <a:cxnSpLocks noChangeShapeType="1"/>
              </p:cNvCxnSpPr>
              <p:nvPr/>
            </p:nvCxnSpPr>
            <p:spPr bwMode="auto">
              <a:xfrm>
                <a:off x="2979226" y="2107912"/>
                <a:ext cx="93914" cy="13944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" name="Straight Connector 268"/>
              <p:cNvCxnSpPr>
                <a:cxnSpLocks noChangeShapeType="1"/>
              </p:cNvCxnSpPr>
              <p:nvPr/>
            </p:nvCxnSpPr>
            <p:spPr bwMode="auto">
              <a:xfrm flipV="1">
                <a:off x="3032345" y="2088596"/>
                <a:ext cx="135002" cy="8081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3" name="Straight Connector 269"/>
              <p:cNvCxnSpPr>
                <a:cxnSpLocks noChangeShapeType="1"/>
              </p:cNvCxnSpPr>
              <p:nvPr/>
            </p:nvCxnSpPr>
            <p:spPr bwMode="auto">
              <a:xfrm>
                <a:off x="2903494" y="2153491"/>
                <a:ext cx="93914" cy="13944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4" name="Straight Connector 270"/>
              <p:cNvCxnSpPr>
                <a:cxnSpLocks noChangeShapeType="1"/>
              </p:cNvCxnSpPr>
              <p:nvPr/>
            </p:nvCxnSpPr>
            <p:spPr bwMode="auto">
              <a:xfrm flipV="1">
                <a:off x="2819501" y="2216752"/>
                <a:ext cx="135002" cy="8081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1" name="Group 271"/>
            <p:cNvGrpSpPr>
              <a:grpSpLocks/>
            </p:cNvGrpSpPr>
            <p:nvPr/>
          </p:nvGrpSpPr>
          <p:grpSpPr bwMode="auto">
            <a:xfrm rot="-5400000">
              <a:off x="7097713" y="3149600"/>
              <a:ext cx="141287" cy="322263"/>
              <a:chOff x="7745800" y="6140687"/>
              <a:chExt cx="140872" cy="322001"/>
            </a:xfrm>
          </p:grpSpPr>
          <p:sp>
            <p:nvSpPr>
              <p:cNvPr id="58" name="Oval 272"/>
              <p:cNvSpPr>
                <a:spLocks noChangeArrowheads="1"/>
              </p:cNvSpPr>
              <p:nvPr/>
            </p:nvSpPr>
            <p:spPr bwMode="auto">
              <a:xfrm>
                <a:off x="7745800" y="6140687"/>
                <a:ext cx="140872" cy="12880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sp>
            <p:nvSpPr>
              <p:cNvPr id="59" name="Rectangle 273"/>
              <p:cNvSpPr>
                <a:spLocks noChangeArrowheads="1"/>
              </p:cNvSpPr>
              <p:nvPr/>
            </p:nvSpPr>
            <p:spPr bwMode="auto">
              <a:xfrm>
                <a:off x="7769278" y="6333888"/>
                <a:ext cx="93915" cy="128800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  <p:sp>
            <p:nvSpPr>
              <p:cNvPr id="60" name="Rectangle 274"/>
              <p:cNvSpPr>
                <a:spLocks noChangeArrowheads="1"/>
              </p:cNvSpPr>
              <p:nvPr/>
            </p:nvSpPr>
            <p:spPr bwMode="auto">
              <a:xfrm>
                <a:off x="7792757" y="6312421"/>
                <a:ext cx="47703" cy="25555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Comic Sans MS" charset="0"/>
                </a:endParaRPr>
              </a:p>
            </p:txBody>
          </p:sp>
        </p:grpSp>
        <p:sp>
          <p:nvSpPr>
            <p:cNvPr id="52" name="TextBox 275"/>
            <p:cNvSpPr txBox="1">
              <a:spLocks noChangeArrowheads="1"/>
            </p:cNvSpPr>
            <p:nvPr/>
          </p:nvSpPr>
          <p:spPr bwMode="auto">
            <a:xfrm>
              <a:off x="3205163" y="2735263"/>
              <a:ext cx="2760662" cy="646112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rgbClr val="FF0905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dirty="0">
                  <a:solidFill>
                    <a:srgbClr val="3366FF"/>
                  </a:solidFill>
                </a:rPr>
                <a:t>Synchrotron radiation test stand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941300" y="1654397"/>
              <a:ext cx="1857375" cy="6461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0905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3366FF"/>
                  </a:solidFill>
                  <a:ea typeface="+mn-ea"/>
                  <a:cs typeface="+mn-cs"/>
                </a:rPr>
                <a:t>Under vacuum DUT area</a:t>
              </a:r>
            </a:p>
          </p:txBody>
        </p:sp>
        <p:sp>
          <p:nvSpPr>
            <p:cNvPr id="54" name="TextBox 3"/>
            <p:cNvSpPr txBox="1">
              <a:spLocks noChangeArrowheads="1"/>
            </p:cNvSpPr>
            <p:nvPr/>
          </p:nvSpPr>
          <p:spPr bwMode="auto">
            <a:xfrm>
              <a:off x="319088" y="3754438"/>
              <a:ext cx="21240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i="1"/>
                <a:t>DUT: Device under Test</a:t>
              </a:r>
            </a:p>
          </p:txBody>
        </p:sp>
        <p:grpSp>
          <p:nvGrpSpPr>
            <p:cNvPr id="55" name="Group 123"/>
            <p:cNvGrpSpPr>
              <a:grpSpLocks/>
            </p:cNvGrpSpPr>
            <p:nvPr/>
          </p:nvGrpSpPr>
          <p:grpSpPr bwMode="auto">
            <a:xfrm>
              <a:off x="5260975" y="1806575"/>
              <a:ext cx="347663" cy="317500"/>
              <a:chOff x="5565772" y="4904022"/>
              <a:chExt cx="499906" cy="316652"/>
            </a:xfrm>
          </p:grpSpPr>
          <p:sp>
            <p:nvSpPr>
              <p:cNvPr id="56" name="Rectangle 125"/>
              <p:cNvSpPr>
                <a:spLocks noChangeArrowheads="1"/>
              </p:cNvSpPr>
              <p:nvPr/>
            </p:nvSpPr>
            <p:spPr bwMode="auto">
              <a:xfrm>
                <a:off x="5565772" y="4904022"/>
                <a:ext cx="496523" cy="1188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latin typeface="Comic Sans MS" charset="0"/>
                </a:endParaRPr>
              </a:p>
            </p:txBody>
          </p:sp>
          <p:sp>
            <p:nvSpPr>
              <p:cNvPr id="57" name="Rectangle 126"/>
              <p:cNvSpPr>
                <a:spLocks noChangeArrowheads="1"/>
              </p:cNvSpPr>
              <p:nvPr/>
            </p:nvSpPr>
            <p:spPr bwMode="auto">
              <a:xfrm>
                <a:off x="5569155" y="5101782"/>
                <a:ext cx="496523" cy="1188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400">
                  <a:latin typeface="Comic Sans MS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63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Irradiation </a:t>
            </a:r>
            <a:r>
              <a:rPr lang="en-US" dirty="0"/>
              <a:t>testing with CALIFES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5" name="Picture 4" descr="Screen Shot 2015-01-29 at 12.43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4" y="965073"/>
            <a:ext cx="6985000" cy="5039747"/>
          </a:xfrm>
          <a:prstGeom prst="rect">
            <a:avLst/>
          </a:prstGeom>
        </p:spPr>
      </p:pic>
      <p:pic>
        <p:nvPicPr>
          <p:cNvPr id="6" name="Picture 5" descr="Screen Shot 2015-01-29 at 12.45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0" y="2615639"/>
            <a:ext cx="6508750" cy="4242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41961" y="985477"/>
            <a:ext cx="1430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M. Brugger, </a:t>
            </a:r>
          </a:p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R. Garcia Alia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6779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6684151" cy="778098"/>
          </a:xfrm>
        </p:spPr>
        <p:txBody>
          <a:bodyPr/>
          <a:lstStyle/>
          <a:p>
            <a:r>
              <a:rPr lang="en-US" dirty="0" smtClean="0"/>
              <a:t>Impedance measurements - Context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1" y="980728"/>
            <a:ext cx="8734821" cy="5328592"/>
          </a:xfrm>
        </p:spPr>
        <p:txBody>
          <a:bodyPr>
            <a:normAutofit/>
          </a:bodyPr>
          <a:lstStyle/>
          <a:p>
            <a:pPr marL="355600" indent="-268288"/>
            <a:r>
              <a:rPr lang="en-US" dirty="0" smtClean="0"/>
              <a:t>Impedance team involved in design and approval of new and modified equipment in all CERN circular machines (in particular </a:t>
            </a:r>
            <a:r>
              <a:rPr lang="en-US" dirty="0" smtClean="0">
                <a:solidFill>
                  <a:srgbClr val="CC0000"/>
                </a:solidFill>
              </a:rPr>
              <a:t>PSB, PS, SPS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CC0000"/>
                </a:solidFill>
              </a:rPr>
              <a:t>LHC</a:t>
            </a:r>
            <a:r>
              <a:rPr lang="en-US" dirty="0" smtClean="0"/>
              <a:t>, but also </a:t>
            </a:r>
            <a:r>
              <a:rPr lang="en-US" dirty="0" smtClean="0">
                <a:solidFill>
                  <a:srgbClr val="CC0000"/>
                </a:solidFill>
              </a:rPr>
              <a:t>AD, ELENA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CC0000"/>
                </a:solidFill>
              </a:rPr>
              <a:t>CLIC damping rings</a:t>
            </a:r>
            <a:r>
              <a:rPr lang="en-US" dirty="0" smtClean="0"/>
              <a:t>).</a:t>
            </a:r>
          </a:p>
          <a:p>
            <a:pPr marL="355600" indent="-268288"/>
            <a:endParaRPr lang="en-US" sz="1600" dirty="0"/>
          </a:p>
          <a:p>
            <a:pPr marL="355600" indent="-268288"/>
            <a:r>
              <a:rPr lang="en-US" dirty="0" smtClean="0"/>
              <a:t>Tools at our disposal:</a:t>
            </a:r>
          </a:p>
          <a:p>
            <a:pPr marL="87312" indent="0">
              <a:buNone/>
            </a:pPr>
            <a:endParaRPr lang="en-US" sz="1600" dirty="0" smtClean="0"/>
          </a:p>
          <a:p>
            <a:pPr marL="538163" lvl="2" indent="-182563"/>
            <a:r>
              <a:rPr lang="en-US" dirty="0" smtClean="0">
                <a:solidFill>
                  <a:srgbClr val="00187E"/>
                </a:solidFill>
              </a:rPr>
              <a:t>Bench measurements </a:t>
            </a:r>
            <a:r>
              <a:rPr lang="en-US" dirty="0" smtClean="0"/>
              <a:t>with wires and probes</a:t>
            </a:r>
          </a:p>
          <a:p>
            <a:pPr marL="538163" lvl="2" indent="-182563">
              <a:buNone/>
            </a:pPr>
            <a:r>
              <a:rPr lang="en-US" dirty="0" smtClean="0"/>
              <a:t>	</a:t>
            </a:r>
            <a:r>
              <a:rPr lang="en-US" dirty="0" smtClean="0">
                <a:sym typeface="Wingdings" panose="05000000000000000000" pitchFamily="2" charset="2"/>
              </a:rPr>
              <a:t> problem: not direct measurement of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	impedance or wake, and possibly strong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	perturbation of the EM fields</a:t>
            </a:r>
            <a:endParaRPr lang="en-US" dirty="0" smtClean="0"/>
          </a:p>
          <a:p>
            <a:pPr marL="538163" lvl="2" indent="-182563"/>
            <a:endParaRPr lang="en-US" sz="1400" dirty="0" smtClean="0"/>
          </a:p>
          <a:p>
            <a:pPr marL="538163" lvl="2" indent="-182563"/>
            <a:r>
              <a:rPr lang="en-US" dirty="0" smtClean="0">
                <a:solidFill>
                  <a:srgbClr val="00187E"/>
                </a:solidFill>
              </a:rPr>
              <a:t>Numerical simulations</a:t>
            </a:r>
          </a:p>
          <a:p>
            <a:pPr marL="538163" lvl="2" indent="-182563">
              <a:buNone/>
            </a:pPr>
            <a:r>
              <a:rPr lang="en-US" dirty="0"/>
              <a:t>	</a:t>
            </a:r>
            <a:r>
              <a:rPr lang="en-US" dirty="0" smtClean="0">
                <a:sym typeface="Wingdings" panose="05000000000000000000" pitchFamily="2" charset="2"/>
              </a:rPr>
              <a:t> problem: difficulty to reproduce reality with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	a model (e.g. design errors, small features,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	coatings, matching errors) , simulated exciting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	bunch is not a delta function.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6309320"/>
            <a:ext cx="873482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entury Gothic"/>
                <a:cs typeface="Century Gothic"/>
                <a:sym typeface="Wingdings" panose="05000000000000000000" pitchFamily="2" charset="2"/>
              </a:rPr>
              <a:t> Measurement with electron bunches could be an interesting complement to these existing tools</a:t>
            </a:r>
            <a:endParaRPr lang="en-GB" sz="14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t="14059" r="17264" b="26061"/>
          <a:stretch/>
        </p:blipFill>
        <p:spPr>
          <a:xfrm>
            <a:off x="6012160" y="2295031"/>
            <a:ext cx="3029821" cy="185520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376457"/>
            <a:ext cx="1366725" cy="165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342212" y="602291"/>
            <a:ext cx="1699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B. Salvant - CERN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8350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cern.ch\dfs\Users\b\bsalvant\Documents\defensecavity_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44" y="770774"/>
            <a:ext cx="3689456" cy="204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5063" y="6115175"/>
            <a:ext cx="666079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sz="1200" dirty="0" smtClean="0"/>
              <a:t>Simple measurement, would not need any additional hardware</a:t>
            </a:r>
          </a:p>
          <a:p>
            <a:pPr marL="285750" indent="-285750">
              <a:buFont typeface="Wingdings"/>
              <a:buChar char="à"/>
            </a:pPr>
            <a:r>
              <a:rPr lang="en-US" sz="1200" dirty="0" smtClean="0"/>
              <a:t>Requires pre installation of a probe in the device (if there is not already one).</a:t>
            </a:r>
          </a:p>
          <a:p>
            <a:pPr marL="285750" indent="-285750">
              <a:buFont typeface="Wingdings"/>
              <a:buChar char="à"/>
            </a:pPr>
            <a:r>
              <a:rPr lang="en-US" sz="1200" dirty="0" smtClean="0"/>
              <a:t>Switch from ferrite damping to coupler damping is proposed to avoid beam induced heating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763666" y="1117800"/>
            <a:ext cx="1134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Source bunch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7175860" y="2049909"/>
            <a:ext cx="525933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247552" y="2132856"/>
            <a:ext cx="1844728" cy="680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/>
          <p:cNvCxnSpPr/>
          <p:nvPr/>
        </p:nvCxnSpPr>
        <p:spPr>
          <a:xfrm>
            <a:off x="7438826" y="1772816"/>
            <a:ext cx="0" cy="64807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711952" y="1983626"/>
            <a:ext cx="432048" cy="829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518638" y="2143889"/>
            <a:ext cx="87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RF pickup</a:t>
            </a:r>
            <a:endParaRPr lang="en-GB" sz="1200" dirty="0"/>
          </a:p>
        </p:txBody>
      </p:sp>
      <p:sp>
        <p:nvSpPr>
          <p:cNvPr id="13" name="Rectangle 12"/>
          <p:cNvSpPr/>
          <p:nvPr/>
        </p:nvSpPr>
        <p:spPr>
          <a:xfrm>
            <a:off x="5139598" y="769176"/>
            <a:ext cx="1796556" cy="237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0" y="400538"/>
            <a:ext cx="9144000" cy="60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187E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Georgia" pitchFamily="18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Georgia" pitchFamily="18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Georgia" pitchFamily="18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00000"/>
                </a:solidFill>
                <a:latin typeface="Georgia" pitchFamily="18" charset="0"/>
                <a:ea typeface="ＭＳ Ｐゴシック" charset="-128"/>
              </a:defRPr>
            </a:lvl9pPr>
          </a:lstStyle>
          <a:p>
            <a:r>
              <a:rPr lang="en-US" dirty="0" smtClean="0"/>
              <a:t>Direct measurement of generated electromagnetic fields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76256" y="2132855"/>
            <a:ext cx="432048" cy="49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24" y="1099344"/>
            <a:ext cx="8957154" cy="5110848"/>
          </a:xfrm>
        </p:spPr>
        <p:txBody>
          <a:bodyPr>
            <a:noAutofit/>
          </a:bodyPr>
          <a:lstStyle/>
          <a:p>
            <a:pPr marL="176213" indent="-176213">
              <a:tabLst>
                <a:tab pos="3946525" algn="l"/>
              </a:tabLst>
            </a:pPr>
            <a:r>
              <a:rPr lang="en-US" sz="1600" dirty="0" smtClean="0"/>
              <a:t>Possibility to measure EM fields from available </a:t>
            </a:r>
            <a:br>
              <a:rPr lang="en-US" sz="1600" dirty="0" smtClean="0"/>
            </a:br>
            <a:r>
              <a:rPr lang="en-US" sz="1600" dirty="0" smtClean="0"/>
              <a:t>antennas, buttons, </a:t>
            </a:r>
            <a:r>
              <a:rPr lang="en-US" sz="1600" dirty="0" err="1" smtClean="0"/>
              <a:t>striplines</a:t>
            </a:r>
            <a:r>
              <a:rPr lang="en-US" sz="1600" dirty="0" smtClean="0"/>
              <a:t>, wires, all mode couplers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already in the device (or installed just for that reason).</a:t>
            </a:r>
          </a:p>
          <a:p>
            <a:pPr marL="176213" indent="-176213">
              <a:buNone/>
            </a:pPr>
            <a:r>
              <a:rPr lang="en-US" sz="1600" dirty="0" smtClean="0">
                <a:sym typeface="Wingdings" panose="05000000000000000000" pitchFamily="2" charset="2"/>
              </a:rPr>
              <a:t>	</a:t>
            </a:r>
            <a:r>
              <a:rPr lang="en-US" sz="1400" dirty="0" smtClean="0">
                <a:sym typeface="Wingdings" panose="05000000000000000000" pitchFamily="2" charset="2"/>
              </a:rPr>
              <a:t> </a:t>
            </a:r>
            <a:r>
              <a:rPr lang="en-US" sz="1400" dirty="0" smtClean="0"/>
              <a:t>See also proposal of electro optical pickup</a:t>
            </a:r>
          </a:p>
          <a:p>
            <a:pPr marL="176213" indent="-176213"/>
            <a:endParaRPr lang="en-US" sz="1400" dirty="0" smtClean="0"/>
          </a:p>
          <a:p>
            <a:pPr marL="176213" indent="-176213"/>
            <a:r>
              <a:rPr lang="en-US" sz="1600" dirty="0" smtClean="0"/>
              <a:t>Indirect measurement in principle, but possibility of direct benchmark of                      CST Particle Studio simulations with fields monitors and check their validity </a:t>
            </a:r>
          </a:p>
          <a:p>
            <a:pPr marL="176213" indent="-176213">
              <a:buNone/>
            </a:pPr>
            <a:r>
              <a:rPr lang="en-US" sz="1600" dirty="0" smtClean="0">
                <a:sym typeface="Wingdings" panose="05000000000000000000" pitchFamily="2" charset="2"/>
              </a:rPr>
              <a:t>	</a:t>
            </a:r>
            <a:r>
              <a:rPr lang="en-US" sz="1400" dirty="0" smtClean="0">
                <a:sym typeface="Wingdings" panose="05000000000000000000" pitchFamily="2" charset="2"/>
              </a:rPr>
              <a:t> </a:t>
            </a:r>
            <a:r>
              <a:rPr lang="en-US" sz="1400" dirty="0" smtClean="0"/>
              <a:t>probe measurements only validate the Qs from </a:t>
            </a:r>
            <a:r>
              <a:rPr lang="en-US" sz="1400" dirty="0" err="1" smtClean="0"/>
              <a:t>eigenmode</a:t>
            </a:r>
            <a:r>
              <a:rPr lang="en-US" sz="1400" dirty="0" smtClean="0"/>
              <a:t> simulations</a:t>
            </a:r>
          </a:p>
          <a:p>
            <a:pPr marL="176213" indent="-176213">
              <a:buNone/>
            </a:pPr>
            <a:r>
              <a:rPr lang="en-US" sz="1400" dirty="0"/>
              <a:t>	</a:t>
            </a:r>
            <a:r>
              <a:rPr lang="en-US" sz="1400" dirty="0" smtClean="0">
                <a:sym typeface="Wingdings" panose="05000000000000000000" pitchFamily="2" charset="2"/>
              </a:rPr>
              <a:t> </a:t>
            </a:r>
            <a:r>
              <a:rPr lang="en-US" sz="1400" dirty="0" smtClean="0"/>
              <a:t>wire measurements can perturb significantly the modes.</a:t>
            </a:r>
          </a:p>
          <a:p>
            <a:pPr marL="176213" indent="-176213">
              <a:buNone/>
            </a:pPr>
            <a:r>
              <a:rPr lang="en-US" sz="1400" dirty="0"/>
              <a:t>	</a:t>
            </a:r>
            <a:r>
              <a:rPr lang="en-US" sz="1400" dirty="0" smtClean="0">
                <a:sym typeface="Wingdings" panose="05000000000000000000" pitchFamily="2" charset="2"/>
              </a:rPr>
              <a:t> real interest in using an electron source</a:t>
            </a:r>
            <a:endParaRPr lang="en-US" sz="1400" dirty="0" smtClean="0"/>
          </a:p>
          <a:p>
            <a:pPr marL="176213" indent="-176213"/>
            <a:endParaRPr lang="en-US" sz="1400" dirty="0"/>
          </a:p>
          <a:p>
            <a:pPr marL="176213" indent="-176213"/>
            <a:r>
              <a:rPr lang="en-US" sz="1600" dirty="0" smtClean="0"/>
              <a:t>For the case of the </a:t>
            </a:r>
            <a:r>
              <a:rPr lang="en-US" sz="1600" dirty="0" err="1" smtClean="0"/>
              <a:t>wirescanners</a:t>
            </a:r>
            <a:r>
              <a:rPr lang="en-US" sz="1600" dirty="0" smtClean="0"/>
              <a:t> for instance, possibility to directly measure the signals that we need</a:t>
            </a:r>
          </a:p>
          <a:p>
            <a:pPr marL="176213" indent="-176213">
              <a:buNone/>
            </a:pPr>
            <a:r>
              <a:rPr lang="en-US" sz="1600" dirty="0"/>
              <a:t>	</a:t>
            </a:r>
            <a:r>
              <a:rPr lang="en-US" sz="1400" dirty="0" smtClean="0">
                <a:sym typeface="Wingdings" panose="05000000000000000000" pitchFamily="2" charset="2"/>
              </a:rPr>
              <a:t> current induced </a:t>
            </a:r>
            <a:r>
              <a:rPr lang="en-US" sz="1400" dirty="0" smtClean="0"/>
              <a:t>by the beam </a:t>
            </a:r>
            <a:r>
              <a:rPr lang="en-US" sz="1400" dirty="0" smtClean="0">
                <a:sym typeface="Wingdings" panose="05000000000000000000" pitchFamily="2" charset="2"/>
              </a:rPr>
              <a:t> beam induced heating</a:t>
            </a:r>
            <a:endParaRPr lang="en-US" sz="1400" dirty="0" smtClean="0"/>
          </a:p>
          <a:p>
            <a:pPr marL="176213" indent="-176213">
              <a:buNone/>
            </a:pPr>
            <a:r>
              <a:rPr lang="en-US" sz="1400" dirty="0">
                <a:sym typeface="Wingdings" panose="05000000000000000000" pitchFamily="2" charset="2"/>
              </a:rPr>
              <a:t>	</a:t>
            </a:r>
            <a:r>
              <a:rPr lang="en-US" sz="1400" dirty="0" smtClean="0">
                <a:sym typeface="Wingdings" panose="05000000000000000000" pitchFamily="2" charset="2"/>
              </a:rPr>
              <a:t> would be very important, and the only direct way of measuring the heat load to the wire (besides installing it in the SPS or the LHC).</a:t>
            </a:r>
          </a:p>
          <a:p>
            <a:pPr marL="176213" indent="-176213"/>
            <a:endParaRPr lang="en-US" sz="1400" dirty="0">
              <a:sym typeface="Wingdings" panose="05000000000000000000" pitchFamily="2" charset="2"/>
            </a:endParaRPr>
          </a:p>
          <a:p>
            <a:pPr marL="176213" indent="-176213"/>
            <a:r>
              <a:rPr lang="en-US" sz="1600" dirty="0" smtClean="0">
                <a:sym typeface="Wingdings" panose="05000000000000000000" pitchFamily="2" charset="2"/>
              </a:rPr>
              <a:t>For other devices, it would be an indirect measurement that could validate the model, meshing and simulation.</a:t>
            </a:r>
            <a:endParaRPr lang="en-GB" sz="1600" dirty="0"/>
          </a:p>
        </p:txBody>
      </p:sp>
      <p:sp>
        <p:nvSpPr>
          <p:cNvPr id="24" name="Rectangle 23"/>
          <p:cNvSpPr/>
          <p:nvPr/>
        </p:nvSpPr>
        <p:spPr>
          <a:xfrm>
            <a:off x="279058" y="6317291"/>
            <a:ext cx="1699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B. Salvant - CERN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1178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214923"/>
            <a:ext cx="9143998" cy="918308"/>
          </a:xfrm>
        </p:spPr>
        <p:txBody>
          <a:bodyPr/>
          <a:lstStyle/>
          <a:p>
            <a:r>
              <a:rPr lang="en-US" dirty="0"/>
              <a:t>Electro-optic Diagnostics for Wake-field </a:t>
            </a:r>
            <a:r>
              <a:rPr lang="en-US" dirty="0" err="1"/>
              <a:t>Characterisation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8" name="Picture 7" descr="Screen Shot 2015-01-29 at 12.25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77" y="4245106"/>
            <a:ext cx="3722918" cy="2555070"/>
          </a:xfrm>
          <a:prstGeom prst="rect">
            <a:avLst/>
          </a:prstGeom>
        </p:spPr>
      </p:pic>
      <p:pic>
        <p:nvPicPr>
          <p:cNvPr id="9" name="Picture 8" descr="Screen Shot 2015-01-29 at 12.25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31" y="1290917"/>
            <a:ext cx="3311601" cy="2491511"/>
          </a:xfrm>
          <a:prstGeom prst="rect">
            <a:avLst/>
          </a:prstGeom>
        </p:spPr>
      </p:pic>
      <p:pic>
        <p:nvPicPr>
          <p:cNvPr id="10" name="Picture 9" descr="Screen Shot 2015-01-29 at 12.24.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" y="5528096"/>
            <a:ext cx="3341652" cy="1151707"/>
          </a:xfrm>
          <a:prstGeom prst="rect">
            <a:avLst/>
          </a:prstGeom>
        </p:spPr>
      </p:pic>
      <p:pic>
        <p:nvPicPr>
          <p:cNvPr id="3" name="Picture 2" descr="Screen Shot 2015-01-29 at 17.02.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" y="1536766"/>
            <a:ext cx="4636964" cy="38559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19690" y="1092914"/>
            <a:ext cx="3103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S. </a:t>
            </a:r>
            <a:r>
              <a:rPr lang="en-US" sz="1400" i="1" u="sng" noProof="1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Jamison</a:t>
            </a:r>
          </a:p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ASTeC - </a:t>
            </a:r>
            <a:r>
              <a:rPr lang="en-US" sz="1400" i="1" u="sng" noProof="1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Daresbury National </a:t>
            </a: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Lab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16" name="Picture 15" descr="Screen Shot 2015-01-29 at 15.39.4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1160337"/>
            <a:ext cx="1092689" cy="376429"/>
          </a:xfrm>
          <a:prstGeom prst="rect">
            <a:avLst/>
          </a:prstGeom>
        </p:spPr>
      </p:pic>
      <p:pic>
        <p:nvPicPr>
          <p:cNvPr id="17" name="Picture 16" descr="Screen Shot 2015-01-29 at 12.24.2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220487"/>
            <a:ext cx="1611492" cy="3021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89399" y="3782428"/>
            <a:ext cx="1909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entury Gothic"/>
                <a:cs typeface="Century Gothic"/>
                <a:sym typeface="Wingdings" panose="05000000000000000000" pitchFamily="2" charset="2"/>
              </a:rPr>
              <a:t>CALIFES EO Test</a:t>
            </a:r>
            <a:endParaRPr lang="en-US" sz="1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91050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33" y="764254"/>
            <a:ext cx="8939081" cy="818361"/>
          </a:xfrm>
        </p:spPr>
        <p:txBody>
          <a:bodyPr/>
          <a:lstStyle/>
          <a:p>
            <a:r>
              <a:rPr lang="en-US" dirty="0" smtClean="0"/>
              <a:t>EO measurement of wake fields in</a:t>
            </a:r>
            <a:br>
              <a:rPr lang="en-US" dirty="0" smtClean="0"/>
            </a:br>
            <a:r>
              <a:rPr lang="en-US" dirty="0" smtClean="0"/>
              <a:t> Swiss Injector test facility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5" name="Picture 4" descr="Screen Shot 2015-01-29 at 12.23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3" y="2972788"/>
            <a:ext cx="9007467" cy="2273729"/>
          </a:xfrm>
          <a:prstGeom prst="rect">
            <a:avLst/>
          </a:prstGeom>
        </p:spPr>
      </p:pic>
      <p:pic>
        <p:nvPicPr>
          <p:cNvPr id="6" name="Picture 5" descr="Screen Shot 2015-01-29 at 12.23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96" y="5702497"/>
            <a:ext cx="3303916" cy="338863"/>
          </a:xfrm>
          <a:prstGeom prst="rect">
            <a:avLst/>
          </a:prstGeom>
        </p:spPr>
      </p:pic>
      <p:pic>
        <p:nvPicPr>
          <p:cNvPr id="7" name="Picture 6" descr="Screen Shot 2015-01-29 at 12.23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52" y="5364148"/>
            <a:ext cx="5037269" cy="302236"/>
          </a:xfrm>
          <a:prstGeom prst="rect">
            <a:avLst/>
          </a:prstGeom>
        </p:spPr>
      </p:pic>
      <p:pic>
        <p:nvPicPr>
          <p:cNvPr id="8" name="Picture 7" descr="Screen Shot 2015-01-29 at 12.23.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52" y="2210287"/>
            <a:ext cx="6083421" cy="3437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49922" y="6287913"/>
            <a:ext cx="3103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S. </a:t>
            </a:r>
            <a:r>
              <a:rPr lang="en-US" sz="1400" i="1" u="sng" noProof="1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Jamison</a:t>
            </a:r>
          </a:p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ASTeC - </a:t>
            </a:r>
            <a:r>
              <a:rPr lang="en-US" sz="1400" i="1" u="sng" noProof="1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Daresbury National </a:t>
            </a: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Lab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14" name="Picture 13" descr="Screen Shot 2015-01-29 at 15.39.4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33" y="6355336"/>
            <a:ext cx="1092689" cy="37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8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794238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Direct measurement of “wake function”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76" y="1268760"/>
            <a:ext cx="4474840" cy="5286394"/>
          </a:xfrm>
        </p:spPr>
        <p:txBody>
          <a:bodyPr>
            <a:noAutofit/>
          </a:bodyPr>
          <a:lstStyle/>
          <a:p>
            <a:pPr marL="176213" indent="-176213"/>
            <a:r>
              <a:rPr lang="en-US" sz="1600" dirty="0" smtClean="0"/>
              <a:t>Measurement of energy loss as a function of source/test bunch spacing </a:t>
            </a: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187E"/>
                </a:solidFill>
                <a:sym typeface="Wingdings" panose="05000000000000000000" pitchFamily="2" charset="2"/>
              </a:rPr>
              <a:t>longitudinal wake</a:t>
            </a:r>
            <a:endParaRPr lang="en-US" sz="1600" dirty="0" smtClean="0">
              <a:solidFill>
                <a:srgbClr val="00187E"/>
              </a:solidFill>
            </a:endParaRPr>
          </a:p>
          <a:p>
            <a:pPr marL="176213" indent="-176213"/>
            <a:endParaRPr lang="en-US" sz="1600" dirty="0" smtClean="0"/>
          </a:p>
          <a:p>
            <a:pPr marL="176213" indent="-176213"/>
            <a:r>
              <a:rPr lang="en-US" sz="1600" dirty="0" smtClean="0"/>
              <a:t>Measurement of kick as a function of source/test bunch spacing </a:t>
            </a: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   </a:t>
            </a:r>
            <a:r>
              <a:rPr lang="en-US" sz="1600" dirty="0" smtClean="0">
                <a:solidFill>
                  <a:srgbClr val="00187E"/>
                </a:solidFill>
                <a:sym typeface="Wingdings" panose="05000000000000000000" pitchFamily="2" charset="2"/>
              </a:rPr>
              <a:t>transverse wake</a:t>
            </a:r>
            <a:endParaRPr lang="en-US" sz="1600" dirty="0">
              <a:solidFill>
                <a:srgbClr val="00187E"/>
              </a:solidFill>
            </a:endParaRPr>
          </a:p>
          <a:p>
            <a:pPr marL="176213" indent="-176213"/>
            <a:endParaRPr lang="en-US" sz="1600" dirty="0" smtClean="0"/>
          </a:p>
          <a:p>
            <a:pPr marL="176213" indent="-176213"/>
            <a:endParaRPr lang="en-US" sz="1600" dirty="0"/>
          </a:p>
          <a:p>
            <a:pPr marL="176213" indent="-176213"/>
            <a:r>
              <a:rPr lang="en-US" sz="1600" dirty="0" smtClean="0"/>
              <a:t>In simulations, difficult to reach source bunch below </a:t>
            </a:r>
            <a:r>
              <a:rPr lang="en-US" sz="1600" dirty="0" smtClean="0">
                <a:solidFill>
                  <a:srgbClr val="00187E"/>
                </a:solidFill>
              </a:rPr>
              <a:t>1 mm </a:t>
            </a:r>
            <a:r>
              <a:rPr lang="en-US" sz="1600" dirty="0" smtClean="0"/>
              <a:t>for standard devices due to mesh size.</a:t>
            </a:r>
          </a:p>
          <a:p>
            <a:pPr marL="176213" indent="-176213"/>
            <a:endParaRPr lang="en-US" sz="1600" dirty="0"/>
          </a:p>
          <a:p>
            <a:pPr marL="176213" indent="-176213"/>
            <a:r>
              <a:rPr lang="en-US" sz="1600" dirty="0" smtClean="0"/>
              <a:t>Very small bunch length achievable with electron beams (2 to 3 </a:t>
            </a:r>
            <a:r>
              <a:rPr lang="en-US" sz="1600" dirty="0" err="1" smtClean="0"/>
              <a:t>ps</a:t>
            </a:r>
            <a:r>
              <a:rPr lang="en-US" sz="1600" dirty="0" smtClean="0"/>
              <a:t> in CALIFES)</a:t>
            </a:r>
            <a:br>
              <a:rPr lang="en-US" sz="1600" dirty="0" smtClean="0"/>
            </a:b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187E"/>
                </a:solidFill>
                <a:sym typeface="Wingdings" panose="05000000000000000000" pitchFamily="2" charset="2"/>
              </a:rPr>
              <a:t>“wake function” could be measured provided the sampling is sufficient</a:t>
            </a:r>
            <a:r>
              <a:rPr lang="en-US" sz="1600" dirty="0" smtClean="0">
                <a:sym typeface="Wingdings" panose="05000000000000000000" pitchFamily="2" charset="2"/>
              </a:rPr>
              <a:t>. Feasible?</a:t>
            </a:r>
            <a:endParaRPr lang="en-GB" sz="1600" dirty="0"/>
          </a:p>
        </p:txBody>
      </p:sp>
      <p:sp>
        <p:nvSpPr>
          <p:cNvPr id="4" name="Oval 3"/>
          <p:cNvSpPr/>
          <p:nvPr/>
        </p:nvSpPr>
        <p:spPr>
          <a:xfrm>
            <a:off x="7489800" y="5318784"/>
            <a:ext cx="72008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5933104" y="5312360"/>
            <a:ext cx="692600" cy="150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4955449" y="4326060"/>
            <a:ext cx="2817091" cy="637309"/>
          </a:xfrm>
          <a:custGeom>
            <a:avLst/>
            <a:gdLst>
              <a:gd name="connsiteX0" fmla="*/ 0 w 2817091"/>
              <a:gd name="connsiteY0" fmla="*/ 637309 h 637309"/>
              <a:gd name="connsiteX1" fmla="*/ 775854 w 2817091"/>
              <a:gd name="connsiteY1" fmla="*/ 637309 h 637309"/>
              <a:gd name="connsiteX2" fmla="*/ 1228436 w 2817091"/>
              <a:gd name="connsiteY2" fmla="*/ 9237 h 637309"/>
              <a:gd name="connsiteX3" fmla="*/ 1690254 w 2817091"/>
              <a:gd name="connsiteY3" fmla="*/ 0 h 637309"/>
              <a:gd name="connsiteX4" fmla="*/ 2041236 w 2817091"/>
              <a:gd name="connsiteY4" fmla="*/ 628073 h 637309"/>
              <a:gd name="connsiteX5" fmla="*/ 2817091 w 2817091"/>
              <a:gd name="connsiteY5" fmla="*/ 628073 h 637309"/>
              <a:gd name="connsiteX6" fmla="*/ 2817091 w 2817091"/>
              <a:gd name="connsiteY6" fmla="*/ 618837 h 63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7091" h="637309">
                <a:moveTo>
                  <a:pt x="0" y="637309"/>
                </a:moveTo>
                <a:lnTo>
                  <a:pt x="775854" y="637309"/>
                </a:lnTo>
                <a:lnTo>
                  <a:pt x="1228436" y="9237"/>
                </a:lnTo>
                <a:lnTo>
                  <a:pt x="1690254" y="0"/>
                </a:lnTo>
                <a:lnTo>
                  <a:pt x="2041236" y="628073"/>
                </a:lnTo>
                <a:lnTo>
                  <a:pt x="2817091" y="628073"/>
                </a:lnTo>
                <a:lnTo>
                  <a:pt x="2817091" y="61883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 rot="10800000">
            <a:off x="4960741" y="5816416"/>
            <a:ext cx="2817091" cy="637309"/>
          </a:xfrm>
          <a:custGeom>
            <a:avLst/>
            <a:gdLst>
              <a:gd name="connsiteX0" fmla="*/ 0 w 2817091"/>
              <a:gd name="connsiteY0" fmla="*/ 637309 h 637309"/>
              <a:gd name="connsiteX1" fmla="*/ 775854 w 2817091"/>
              <a:gd name="connsiteY1" fmla="*/ 637309 h 637309"/>
              <a:gd name="connsiteX2" fmla="*/ 1228436 w 2817091"/>
              <a:gd name="connsiteY2" fmla="*/ 9237 h 637309"/>
              <a:gd name="connsiteX3" fmla="*/ 1690254 w 2817091"/>
              <a:gd name="connsiteY3" fmla="*/ 0 h 637309"/>
              <a:gd name="connsiteX4" fmla="*/ 2041236 w 2817091"/>
              <a:gd name="connsiteY4" fmla="*/ 628073 h 637309"/>
              <a:gd name="connsiteX5" fmla="*/ 2817091 w 2817091"/>
              <a:gd name="connsiteY5" fmla="*/ 628073 h 637309"/>
              <a:gd name="connsiteX6" fmla="*/ 2817091 w 2817091"/>
              <a:gd name="connsiteY6" fmla="*/ 618837 h 63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7091" h="637309">
                <a:moveTo>
                  <a:pt x="0" y="637309"/>
                </a:moveTo>
                <a:lnTo>
                  <a:pt x="775854" y="637309"/>
                </a:lnTo>
                <a:lnTo>
                  <a:pt x="1228436" y="9237"/>
                </a:lnTo>
                <a:lnTo>
                  <a:pt x="1690254" y="0"/>
                </a:lnTo>
                <a:lnTo>
                  <a:pt x="2041236" y="628073"/>
                </a:lnTo>
                <a:lnTo>
                  <a:pt x="2817091" y="628073"/>
                </a:lnTo>
                <a:lnTo>
                  <a:pt x="2817091" y="61883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772327" y="4906091"/>
            <a:ext cx="1177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Test bunch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252881" y="4941168"/>
            <a:ext cx="1450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 bunch</a:t>
            </a:r>
            <a:endParaRPr lang="en-GB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279404" y="5600392"/>
            <a:ext cx="15704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47145" y="5788340"/>
            <a:ext cx="1530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Bunch spacing</a:t>
            </a:r>
            <a:endParaRPr lang="en-GB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4355976" cy="248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5466524" y="2458801"/>
            <a:ext cx="72008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6779220" y="2486472"/>
            <a:ext cx="692600" cy="150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6618443" y="2080203"/>
            <a:ext cx="1177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Test bunch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229605" y="2081185"/>
            <a:ext cx="1450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 bunch</a:t>
            </a:r>
            <a:endParaRPr lang="en-GB" sz="1600" dirty="0"/>
          </a:p>
        </p:txBody>
      </p:sp>
      <p:sp>
        <p:nvSpPr>
          <p:cNvPr id="20" name="Rectangle 19"/>
          <p:cNvSpPr/>
          <p:nvPr/>
        </p:nvSpPr>
        <p:spPr>
          <a:xfrm>
            <a:off x="7342212" y="602291"/>
            <a:ext cx="1699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B. Salvant - CERN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055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747346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Direct measurement of “wake function”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964488" cy="45259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Important to disentangle the “</a:t>
            </a:r>
            <a:r>
              <a:rPr lang="en-US" sz="1600" dirty="0" smtClean="0">
                <a:solidFill>
                  <a:srgbClr val="00187E"/>
                </a:solidFill>
              </a:rPr>
              <a:t>dipolar</a:t>
            </a:r>
            <a:r>
              <a:rPr lang="en-US" sz="1600" dirty="0" smtClean="0"/>
              <a:t>” impedance contribution from the “</a:t>
            </a:r>
            <a:r>
              <a:rPr lang="en-US" sz="1600" dirty="0" err="1" smtClean="0">
                <a:solidFill>
                  <a:srgbClr val="00187E"/>
                </a:solidFill>
              </a:rPr>
              <a:t>quadrupolar</a:t>
            </a:r>
            <a:r>
              <a:rPr lang="en-US" sz="1600" dirty="0" smtClean="0"/>
              <a:t>” contribution to assess the impact on collective effects</a:t>
            </a:r>
            <a:endParaRPr lang="en-GB" sz="1600" dirty="0"/>
          </a:p>
        </p:txBody>
      </p:sp>
      <p:sp>
        <p:nvSpPr>
          <p:cNvPr id="4" name="Oval 3"/>
          <p:cNvSpPr/>
          <p:nvPr/>
        </p:nvSpPr>
        <p:spPr>
          <a:xfrm>
            <a:off x="2857879" y="3212976"/>
            <a:ext cx="72008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5" name="Oval 4"/>
          <p:cNvSpPr/>
          <p:nvPr/>
        </p:nvSpPr>
        <p:spPr>
          <a:xfrm>
            <a:off x="1301183" y="3445101"/>
            <a:ext cx="692600" cy="150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Freeform 5"/>
          <p:cNvSpPr/>
          <p:nvPr/>
        </p:nvSpPr>
        <p:spPr>
          <a:xfrm>
            <a:off x="323528" y="2458801"/>
            <a:ext cx="2817091" cy="637309"/>
          </a:xfrm>
          <a:custGeom>
            <a:avLst/>
            <a:gdLst>
              <a:gd name="connsiteX0" fmla="*/ 0 w 2817091"/>
              <a:gd name="connsiteY0" fmla="*/ 637309 h 637309"/>
              <a:gd name="connsiteX1" fmla="*/ 775854 w 2817091"/>
              <a:gd name="connsiteY1" fmla="*/ 637309 h 637309"/>
              <a:gd name="connsiteX2" fmla="*/ 1228436 w 2817091"/>
              <a:gd name="connsiteY2" fmla="*/ 9237 h 637309"/>
              <a:gd name="connsiteX3" fmla="*/ 1690254 w 2817091"/>
              <a:gd name="connsiteY3" fmla="*/ 0 h 637309"/>
              <a:gd name="connsiteX4" fmla="*/ 2041236 w 2817091"/>
              <a:gd name="connsiteY4" fmla="*/ 628073 h 637309"/>
              <a:gd name="connsiteX5" fmla="*/ 2817091 w 2817091"/>
              <a:gd name="connsiteY5" fmla="*/ 628073 h 637309"/>
              <a:gd name="connsiteX6" fmla="*/ 2817091 w 2817091"/>
              <a:gd name="connsiteY6" fmla="*/ 618837 h 63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7091" h="637309">
                <a:moveTo>
                  <a:pt x="0" y="637309"/>
                </a:moveTo>
                <a:lnTo>
                  <a:pt x="775854" y="637309"/>
                </a:lnTo>
                <a:lnTo>
                  <a:pt x="1228436" y="9237"/>
                </a:lnTo>
                <a:lnTo>
                  <a:pt x="1690254" y="0"/>
                </a:lnTo>
                <a:lnTo>
                  <a:pt x="2041236" y="628073"/>
                </a:lnTo>
                <a:lnTo>
                  <a:pt x="2817091" y="628073"/>
                </a:lnTo>
                <a:lnTo>
                  <a:pt x="2817091" y="61883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8" name="Freeform 7"/>
          <p:cNvSpPr/>
          <p:nvPr/>
        </p:nvSpPr>
        <p:spPr>
          <a:xfrm rot="10800000">
            <a:off x="328820" y="3949157"/>
            <a:ext cx="2817091" cy="637309"/>
          </a:xfrm>
          <a:custGeom>
            <a:avLst/>
            <a:gdLst>
              <a:gd name="connsiteX0" fmla="*/ 0 w 2817091"/>
              <a:gd name="connsiteY0" fmla="*/ 637309 h 637309"/>
              <a:gd name="connsiteX1" fmla="*/ 775854 w 2817091"/>
              <a:gd name="connsiteY1" fmla="*/ 637309 h 637309"/>
              <a:gd name="connsiteX2" fmla="*/ 1228436 w 2817091"/>
              <a:gd name="connsiteY2" fmla="*/ 9237 h 637309"/>
              <a:gd name="connsiteX3" fmla="*/ 1690254 w 2817091"/>
              <a:gd name="connsiteY3" fmla="*/ 0 h 637309"/>
              <a:gd name="connsiteX4" fmla="*/ 2041236 w 2817091"/>
              <a:gd name="connsiteY4" fmla="*/ 628073 h 637309"/>
              <a:gd name="connsiteX5" fmla="*/ 2817091 w 2817091"/>
              <a:gd name="connsiteY5" fmla="*/ 628073 h 637309"/>
              <a:gd name="connsiteX6" fmla="*/ 2817091 w 2817091"/>
              <a:gd name="connsiteY6" fmla="*/ 618837 h 63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7091" h="637309">
                <a:moveTo>
                  <a:pt x="0" y="637309"/>
                </a:moveTo>
                <a:lnTo>
                  <a:pt x="775854" y="637309"/>
                </a:lnTo>
                <a:lnTo>
                  <a:pt x="1228436" y="9237"/>
                </a:lnTo>
                <a:lnTo>
                  <a:pt x="1690254" y="0"/>
                </a:lnTo>
                <a:lnTo>
                  <a:pt x="2041236" y="628073"/>
                </a:lnTo>
                <a:lnTo>
                  <a:pt x="2817091" y="628073"/>
                </a:lnTo>
                <a:lnTo>
                  <a:pt x="2817091" y="61883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9" name="TextBox 8"/>
          <p:cNvSpPr txBox="1"/>
          <p:nvPr/>
        </p:nvSpPr>
        <p:spPr>
          <a:xfrm>
            <a:off x="1140406" y="2795996"/>
            <a:ext cx="1052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Test bunch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614560" y="2743451"/>
            <a:ext cx="1292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 bunch</a:t>
            </a:r>
            <a:endParaRPr lang="en-GB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47483" y="3733133"/>
            <a:ext cx="15704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49767" y="3877149"/>
            <a:ext cx="136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Bunch spacing</a:t>
            </a:r>
            <a:endParaRPr lang="en-GB" sz="1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-36512" y="3523533"/>
            <a:ext cx="41195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35896" y="3284984"/>
            <a:ext cx="0" cy="2353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635896" y="3140968"/>
            <a:ext cx="838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x</a:t>
            </a:r>
            <a:r>
              <a:rPr lang="en-US" sz="1400" baseline="-25000" dirty="0" err="1" smtClean="0"/>
              <a:t>source</a:t>
            </a:r>
            <a:r>
              <a:rPr lang="en-US" sz="1400" dirty="0" smtClean="0"/>
              <a:t>=d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05387" y="3140968"/>
            <a:ext cx="672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x</a:t>
            </a:r>
            <a:r>
              <a:rPr lang="en-US" sz="1400" baseline="-25000" dirty="0" err="1" smtClean="0"/>
              <a:t>test</a:t>
            </a:r>
            <a:r>
              <a:rPr lang="en-US" sz="1400" dirty="0" smtClean="0"/>
              <a:t>=0</a:t>
            </a:r>
            <a:endParaRPr lang="en-GB" sz="1400" dirty="0"/>
          </a:p>
        </p:txBody>
      </p:sp>
      <p:sp>
        <p:nvSpPr>
          <p:cNvPr id="23" name="Oval 22"/>
          <p:cNvSpPr/>
          <p:nvPr/>
        </p:nvSpPr>
        <p:spPr>
          <a:xfrm>
            <a:off x="7379117" y="3501008"/>
            <a:ext cx="72008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4" name="Oval 23"/>
          <p:cNvSpPr/>
          <p:nvPr/>
        </p:nvSpPr>
        <p:spPr>
          <a:xfrm>
            <a:off x="5822421" y="3212976"/>
            <a:ext cx="692600" cy="150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5" name="Freeform 24"/>
          <p:cNvSpPr/>
          <p:nvPr/>
        </p:nvSpPr>
        <p:spPr>
          <a:xfrm>
            <a:off x="4844766" y="2492896"/>
            <a:ext cx="2817091" cy="637309"/>
          </a:xfrm>
          <a:custGeom>
            <a:avLst/>
            <a:gdLst>
              <a:gd name="connsiteX0" fmla="*/ 0 w 2817091"/>
              <a:gd name="connsiteY0" fmla="*/ 637309 h 637309"/>
              <a:gd name="connsiteX1" fmla="*/ 775854 w 2817091"/>
              <a:gd name="connsiteY1" fmla="*/ 637309 h 637309"/>
              <a:gd name="connsiteX2" fmla="*/ 1228436 w 2817091"/>
              <a:gd name="connsiteY2" fmla="*/ 9237 h 637309"/>
              <a:gd name="connsiteX3" fmla="*/ 1690254 w 2817091"/>
              <a:gd name="connsiteY3" fmla="*/ 0 h 637309"/>
              <a:gd name="connsiteX4" fmla="*/ 2041236 w 2817091"/>
              <a:gd name="connsiteY4" fmla="*/ 628073 h 637309"/>
              <a:gd name="connsiteX5" fmla="*/ 2817091 w 2817091"/>
              <a:gd name="connsiteY5" fmla="*/ 628073 h 637309"/>
              <a:gd name="connsiteX6" fmla="*/ 2817091 w 2817091"/>
              <a:gd name="connsiteY6" fmla="*/ 618837 h 63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7091" h="637309">
                <a:moveTo>
                  <a:pt x="0" y="637309"/>
                </a:moveTo>
                <a:lnTo>
                  <a:pt x="775854" y="637309"/>
                </a:lnTo>
                <a:lnTo>
                  <a:pt x="1228436" y="9237"/>
                </a:lnTo>
                <a:lnTo>
                  <a:pt x="1690254" y="0"/>
                </a:lnTo>
                <a:lnTo>
                  <a:pt x="2041236" y="628073"/>
                </a:lnTo>
                <a:lnTo>
                  <a:pt x="2817091" y="628073"/>
                </a:lnTo>
                <a:lnTo>
                  <a:pt x="2817091" y="61883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6" name="Freeform 25"/>
          <p:cNvSpPr/>
          <p:nvPr/>
        </p:nvSpPr>
        <p:spPr>
          <a:xfrm rot="10800000">
            <a:off x="4850058" y="3983252"/>
            <a:ext cx="2817091" cy="637309"/>
          </a:xfrm>
          <a:custGeom>
            <a:avLst/>
            <a:gdLst>
              <a:gd name="connsiteX0" fmla="*/ 0 w 2817091"/>
              <a:gd name="connsiteY0" fmla="*/ 637309 h 637309"/>
              <a:gd name="connsiteX1" fmla="*/ 775854 w 2817091"/>
              <a:gd name="connsiteY1" fmla="*/ 637309 h 637309"/>
              <a:gd name="connsiteX2" fmla="*/ 1228436 w 2817091"/>
              <a:gd name="connsiteY2" fmla="*/ 9237 h 637309"/>
              <a:gd name="connsiteX3" fmla="*/ 1690254 w 2817091"/>
              <a:gd name="connsiteY3" fmla="*/ 0 h 637309"/>
              <a:gd name="connsiteX4" fmla="*/ 2041236 w 2817091"/>
              <a:gd name="connsiteY4" fmla="*/ 628073 h 637309"/>
              <a:gd name="connsiteX5" fmla="*/ 2817091 w 2817091"/>
              <a:gd name="connsiteY5" fmla="*/ 628073 h 637309"/>
              <a:gd name="connsiteX6" fmla="*/ 2817091 w 2817091"/>
              <a:gd name="connsiteY6" fmla="*/ 618837 h 63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7091" h="637309">
                <a:moveTo>
                  <a:pt x="0" y="637309"/>
                </a:moveTo>
                <a:lnTo>
                  <a:pt x="775854" y="637309"/>
                </a:lnTo>
                <a:lnTo>
                  <a:pt x="1228436" y="9237"/>
                </a:lnTo>
                <a:lnTo>
                  <a:pt x="1690254" y="0"/>
                </a:lnTo>
                <a:lnTo>
                  <a:pt x="2041236" y="628073"/>
                </a:lnTo>
                <a:lnTo>
                  <a:pt x="2817091" y="628073"/>
                </a:lnTo>
                <a:lnTo>
                  <a:pt x="2817091" y="61883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7" name="TextBox 26"/>
          <p:cNvSpPr txBox="1"/>
          <p:nvPr/>
        </p:nvSpPr>
        <p:spPr>
          <a:xfrm>
            <a:off x="5661644" y="2830091"/>
            <a:ext cx="1052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Test bunch</a:t>
            </a:r>
            <a:endParaRPr lang="en-GB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7135798" y="2777546"/>
            <a:ext cx="1292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 bunch</a:t>
            </a:r>
            <a:endParaRPr lang="en-GB" sz="14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168721" y="3767228"/>
            <a:ext cx="15704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71005" y="3911244"/>
            <a:ext cx="136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Bunch spacing</a:t>
            </a:r>
            <a:endParaRPr lang="en-GB" sz="14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4484726" y="3557628"/>
            <a:ext cx="41195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822421" y="3301948"/>
            <a:ext cx="0" cy="2353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172400" y="3175063"/>
            <a:ext cx="838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x</a:t>
            </a:r>
            <a:r>
              <a:rPr lang="en-US" sz="1400" baseline="-25000" dirty="0" err="1" smtClean="0"/>
              <a:t>source</a:t>
            </a:r>
            <a:r>
              <a:rPr lang="en-US" sz="1400" dirty="0" smtClean="0"/>
              <a:t>=0</a:t>
            </a:r>
            <a:endParaRPr lang="en-GB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5037082" y="3175063"/>
            <a:ext cx="672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x</a:t>
            </a:r>
            <a:r>
              <a:rPr lang="en-US" sz="1400" baseline="-25000" dirty="0" err="1" smtClean="0"/>
              <a:t>test</a:t>
            </a:r>
            <a:r>
              <a:rPr lang="en-US" sz="1400" dirty="0" smtClean="0"/>
              <a:t>=d</a:t>
            </a:r>
            <a:endParaRPr lang="en-GB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899592" y="2060848"/>
            <a:ext cx="2649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Driving impedance contribution</a:t>
            </a:r>
            <a:endParaRPr lang="en-GB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060696" y="2060848"/>
            <a:ext cx="2809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Detuning impedance contribution</a:t>
            </a:r>
            <a:endParaRPr lang="en-GB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115587" y="4941749"/>
            <a:ext cx="42403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sz="1400" dirty="0" smtClean="0">
                <a:sym typeface="Wingdings" panose="05000000000000000000" pitchFamily="2" charset="2"/>
              </a:rPr>
              <a:t>All particles in the test bunch receive the same kick</a:t>
            </a:r>
          </a:p>
          <a:p>
            <a:pPr marL="285750" indent="-285750">
              <a:buFont typeface="Wingdings"/>
              <a:buChar char="à"/>
            </a:pPr>
            <a:r>
              <a:rPr lang="en-US" sz="1400" dirty="0" smtClean="0">
                <a:sym typeface="Wingdings" panose="05000000000000000000" pitchFamily="2" charset="2"/>
              </a:rPr>
              <a:t>Coherent effect</a:t>
            </a:r>
          </a:p>
          <a:p>
            <a:pPr marL="285750" indent="-285750">
              <a:buFont typeface="Wingdings"/>
              <a:buChar char="à"/>
            </a:pPr>
            <a:r>
              <a:rPr lang="en-US" sz="1400" dirty="0" smtClean="0">
                <a:sym typeface="Wingdings" panose="05000000000000000000" pitchFamily="2" charset="2"/>
              </a:rPr>
              <a:t>Drives instabilities</a:t>
            </a:r>
            <a:endParaRPr lang="en-GB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4644008" y="4941749"/>
            <a:ext cx="4459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sz="1400" dirty="0" smtClean="0">
                <a:sym typeface="Wingdings" panose="05000000000000000000" pitchFamily="2" charset="2"/>
              </a:rPr>
              <a:t>All particles in the test bunch receive a kick proportional to their position</a:t>
            </a:r>
          </a:p>
          <a:p>
            <a:pPr marL="285750" indent="-285750">
              <a:buFont typeface="Wingdings"/>
              <a:buChar char="à"/>
            </a:pPr>
            <a:r>
              <a:rPr lang="en-US" sz="1400" dirty="0" smtClean="0">
                <a:sym typeface="Wingdings" panose="05000000000000000000" pitchFamily="2" charset="2"/>
              </a:rPr>
              <a:t>Incoherent effect</a:t>
            </a:r>
          </a:p>
          <a:p>
            <a:pPr marL="285750" indent="-285750">
              <a:buFont typeface="Wingdings"/>
              <a:buChar char="à"/>
            </a:pPr>
            <a:r>
              <a:rPr lang="en-US" sz="1400" dirty="0" smtClean="0">
                <a:sym typeface="Wingdings" panose="05000000000000000000" pitchFamily="2" charset="2"/>
              </a:rPr>
              <a:t>Impact on instability depends on the type of instability</a:t>
            </a:r>
            <a:endParaRPr lang="en-GB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611560" y="6309320"/>
            <a:ext cx="777632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 smtClean="0"/>
              <a:t>Can the orbits of the source and test bunches be controlled separately?</a:t>
            </a:r>
            <a:endParaRPr lang="en-GB" sz="1800" dirty="0"/>
          </a:p>
        </p:txBody>
      </p:sp>
      <p:sp>
        <p:nvSpPr>
          <p:cNvPr id="39" name="Rectangle 38"/>
          <p:cNvSpPr/>
          <p:nvPr/>
        </p:nvSpPr>
        <p:spPr>
          <a:xfrm>
            <a:off x="7342212" y="602291"/>
            <a:ext cx="1699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B. Salvant - CERN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1273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30" grpId="0"/>
      <p:bldP spid="33" grpId="0"/>
      <p:bldP spid="34" grpId="0"/>
      <p:bldP spid="36" grpId="0"/>
      <p:bldP spid="35" grpId="0"/>
      <p:bldP spid="38" grpId="0"/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922"/>
            <a:ext cx="7025744" cy="568146"/>
          </a:xfrm>
        </p:spPr>
        <p:txBody>
          <a:bodyPr>
            <a:noAutofit/>
          </a:bodyPr>
          <a:lstStyle/>
          <a:p>
            <a:r>
              <a:rPr lang="en-US" dirty="0" smtClean="0"/>
              <a:t>Example: LHC crab cavities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9"/>
          <a:stretch/>
        </p:blipFill>
        <p:spPr bwMode="auto">
          <a:xfrm>
            <a:off x="7003295" y="986692"/>
            <a:ext cx="1953255" cy="20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57" y="986692"/>
            <a:ext cx="2033068" cy="20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5052070" cy="275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56" y="3284984"/>
            <a:ext cx="3850706" cy="240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5122" y="1484784"/>
            <a:ext cx="1929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Driving impedance </a:t>
            </a:r>
            <a:br>
              <a:rPr lang="en-US" sz="1600" dirty="0" smtClean="0"/>
            </a:br>
            <a:r>
              <a:rPr lang="en-US" sz="1600" dirty="0" smtClean="0"/>
              <a:t>(also called 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008000"/>
                </a:solidFill>
              </a:rPr>
              <a:t>dipolar impedance</a:t>
            </a:r>
            <a:r>
              <a:rPr lang="en-US" sz="1600" dirty="0" smtClean="0"/>
              <a:t>)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430090" y="1484784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Detuning impedance</a:t>
            </a:r>
            <a:br>
              <a:rPr lang="en-US" sz="1600" dirty="0" smtClean="0"/>
            </a:br>
            <a:r>
              <a:rPr lang="en-US" sz="1600" dirty="0" smtClean="0"/>
              <a:t>(also called </a:t>
            </a:r>
            <a:r>
              <a:rPr lang="en-US" sz="1600" dirty="0" err="1" smtClean="0">
                <a:solidFill>
                  <a:srgbClr val="9900FF"/>
                </a:solidFill>
              </a:rPr>
              <a:t>quadrupolar</a:t>
            </a:r>
            <a:r>
              <a:rPr lang="en-US" sz="1600" dirty="0" smtClean="0">
                <a:solidFill>
                  <a:srgbClr val="9900FF"/>
                </a:solidFill>
              </a:rPr>
              <a:t> </a:t>
            </a:r>
            <a:br>
              <a:rPr lang="en-US" sz="1600" dirty="0" smtClean="0">
                <a:solidFill>
                  <a:srgbClr val="9900FF"/>
                </a:solidFill>
              </a:rPr>
            </a:br>
            <a:r>
              <a:rPr lang="en-US" sz="1600" dirty="0" smtClean="0">
                <a:solidFill>
                  <a:srgbClr val="9900FF"/>
                </a:solidFill>
              </a:rPr>
              <a:t>impedance</a:t>
            </a:r>
            <a:r>
              <a:rPr lang="en-US" sz="1600" dirty="0" smtClean="0"/>
              <a:t>)</a:t>
            </a:r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45122" y="5900432"/>
            <a:ext cx="859887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sz="1200" dirty="0" smtClean="0"/>
              <a:t>Very different features between driving and detuning impedance and very different effects.</a:t>
            </a:r>
          </a:p>
          <a:p>
            <a:pPr marL="285750" indent="-285750">
              <a:buFont typeface="Wingdings"/>
              <a:buChar char="à"/>
            </a:pPr>
            <a:r>
              <a:rPr lang="en-US" sz="1200" dirty="0" smtClean="0"/>
              <a:t>Detuning impedance generally small for cylindrically symmetric structures</a:t>
            </a:r>
          </a:p>
          <a:p>
            <a:pPr marL="285750" indent="-285750">
              <a:buFont typeface="Wingdings"/>
              <a:buChar char="à"/>
            </a:pPr>
            <a:r>
              <a:rPr lang="en-US" sz="1200" dirty="0"/>
              <a:t>Detuning impedance </a:t>
            </a:r>
            <a:r>
              <a:rPr lang="en-US" sz="1200" dirty="0" smtClean="0"/>
              <a:t>is very significant for SPS kickers (for instance) and tricky to obtain from wire measurements</a:t>
            </a:r>
          </a:p>
          <a:p>
            <a:pPr marL="285750" indent="-285750">
              <a:buFont typeface="Wingdings"/>
              <a:buChar char="à"/>
            </a:pPr>
            <a:r>
              <a:rPr lang="en-US" sz="1200" dirty="0" smtClean="0"/>
              <a:t>Need to control separately source and test bunches</a:t>
            </a:r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339751" y="3572572"/>
            <a:ext cx="1702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Wake potential</a:t>
            </a:r>
            <a:endParaRPr lang="en-GB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156176" y="3635732"/>
            <a:ext cx="132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Impedance</a:t>
            </a:r>
            <a:endParaRPr lang="en-GB" sz="1800" dirty="0"/>
          </a:p>
        </p:txBody>
      </p:sp>
      <p:sp>
        <p:nvSpPr>
          <p:cNvPr id="13" name="Rectangle 12"/>
          <p:cNvSpPr/>
          <p:nvPr/>
        </p:nvSpPr>
        <p:spPr>
          <a:xfrm>
            <a:off x="7342212" y="602291"/>
            <a:ext cx="1699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B. Salvant - CERN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58736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Potential limitations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568952" cy="5733256"/>
          </a:xfrm>
        </p:spPr>
        <p:txBody>
          <a:bodyPr>
            <a:normAutofit fontScale="55000" lnSpcReduction="20000"/>
          </a:bodyPr>
          <a:lstStyle/>
          <a:p>
            <a:pPr>
              <a:buFontTx/>
              <a:buChar char="-"/>
            </a:pPr>
            <a:r>
              <a:rPr lang="en-US" sz="2000" b="1" dirty="0" smtClean="0"/>
              <a:t>Minimum kick strength observable with the BPM resolution</a:t>
            </a:r>
          </a:p>
          <a:p>
            <a:pPr lvl="2">
              <a:buFont typeface="Wingdings"/>
              <a:buChar char="à"/>
            </a:pPr>
            <a:r>
              <a:rPr lang="en-US" sz="2000" dirty="0" smtClean="0">
                <a:sym typeface="Wingdings" panose="05000000000000000000" pitchFamily="2" charset="2"/>
              </a:rPr>
              <a:t>Many components are in the 1 to 10 </a:t>
            </a:r>
            <a:r>
              <a:rPr lang="en-US" sz="2000" dirty="0" err="1" smtClean="0">
                <a:sym typeface="Wingdings" panose="05000000000000000000" pitchFamily="2" charset="2"/>
              </a:rPr>
              <a:t>kOhm</a:t>
            </a:r>
            <a:r>
              <a:rPr lang="en-US" sz="2000" dirty="0" smtClean="0">
                <a:sym typeface="Wingdings" panose="05000000000000000000" pitchFamily="2" charset="2"/>
              </a:rPr>
              <a:t>/m range for the transverse impedance, in the </a:t>
            </a:r>
            <a:r>
              <a:rPr lang="en-US" sz="2000" dirty="0" err="1" smtClean="0">
                <a:sym typeface="Wingdings" panose="05000000000000000000" pitchFamily="2" charset="2"/>
              </a:rPr>
              <a:t>mOhm</a:t>
            </a:r>
            <a:r>
              <a:rPr lang="en-US" sz="2000" dirty="0" smtClean="0">
                <a:sym typeface="Wingdings" panose="05000000000000000000" pitchFamily="2" charset="2"/>
              </a:rPr>
              <a:t> range for the longitudinal impedance</a:t>
            </a:r>
          </a:p>
          <a:p>
            <a:pPr lvl="2">
              <a:buFont typeface="Wingdings"/>
              <a:buChar char="à"/>
            </a:pPr>
            <a:r>
              <a:rPr lang="en-US" sz="2000" dirty="0" smtClean="0">
                <a:sym typeface="Wingdings" panose="05000000000000000000" pitchFamily="2" charset="2"/>
              </a:rPr>
              <a:t>Previous studies show that the kick is of the order of 10 microns after 1 m for 10 </a:t>
            </a:r>
            <a:r>
              <a:rPr lang="en-US" sz="2000" dirty="0" err="1" smtClean="0">
                <a:sym typeface="Wingdings" panose="05000000000000000000" pitchFamily="2" charset="2"/>
              </a:rPr>
              <a:t>kOhm</a:t>
            </a:r>
            <a:r>
              <a:rPr lang="en-US" sz="2000" dirty="0" smtClean="0">
                <a:sym typeface="Wingdings" panose="05000000000000000000" pitchFamily="2" charset="2"/>
              </a:rPr>
              <a:t>/m</a:t>
            </a:r>
          </a:p>
          <a:p>
            <a:pPr lvl="2">
              <a:buFont typeface="Wingdings"/>
              <a:buChar char="à"/>
            </a:pPr>
            <a:r>
              <a:rPr lang="en-US" sz="2000" dirty="0" smtClean="0">
                <a:sym typeface="Wingdings" panose="05000000000000000000" pitchFamily="2" charset="2"/>
              </a:rPr>
              <a:t>Roberto Corsini proposed possibilities to amplify this kick using lever arms</a:t>
            </a:r>
          </a:p>
          <a:p>
            <a:pPr lvl="2">
              <a:buFont typeface="Wingdings"/>
              <a:buChar char="à"/>
            </a:pPr>
            <a:r>
              <a:rPr lang="en-US" sz="2000" dirty="0" smtClean="0">
                <a:sym typeface="Wingdings" panose="05000000000000000000" pitchFamily="2" charset="2"/>
              </a:rPr>
              <a:t>This could require 3 BPMs before the device and 3 BPMs after the device (H. Schmickler)</a:t>
            </a:r>
          </a:p>
          <a:p>
            <a:pPr lvl="2">
              <a:buFont typeface="Wingdings"/>
              <a:buChar char="à"/>
            </a:pPr>
            <a:r>
              <a:rPr lang="en-US" sz="2000" dirty="0" smtClean="0">
                <a:sym typeface="Wingdings" panose="05000000000000000000" pitchFamily="2" charset="2"/>
              </a:rPr>
              <a:t>Reducing the energy of the test bunch would help!</a:t>
            </a:r>
          </a:p>
          <a:p>
            <a:pPr lvl="1">
              <a:buFont typeface="Wingdings"/>
              <a:buChar char="à"/>
            </a:pPr>
            <a:endParaRPr lang="en-US" sz="1800" dirty="0" smtClean="0"/>
          </a:p>
          <a:p>
            <a:pPr>
              <a:buFontTx/>
              <a:buChar char="-"/>
            </a:pPr>
            <a:r>
              <a:rPr lang="en-US" sz="2000" b="1" dirty="0"/>
              <a:t>Need to disentangle between the test and source bunch</a:t>
            </a:r>
          </a:p>
          <a:p>
            <a:pPr lvl="2">
              <a:buFont typeface="Wingdings"/>
              <a:buChar char="à"/>
            </a:pPr>
            <a:r>
              <a:rPr lang="en-US" sz="2200" dirty="0" smtClean="0"/>
              <a:t>Can </a:t>
            </a:r>
            <a:r>
              <a:rPr lang="en-US" sz="2200" dirty="0"/>
              <a:t>we resolve 0.1 ns between two bunches? </a:t>
            </a:r>
            <a:r>
              <a:rPr lang="en-US" sz="2200" dirty="0" smtClean="0"/>
              <a:t>Challenging together with resolution requirements</a:t>
            </a:r>
          </a:p>
          <a:p>
            <a:pPr lvl="2">
              <a:buFont typeface="Wingdings"/>
              <a:buChar char="à"/>
            </a:pPr>
            <a:r>
              <a:rPr lang="en-US" sz="2200" dirty="0" smtClean="0"/>
              <a:t>Would </a:t>
            </a:r>
            <a:r>
              <a:rPr lang="en-US" sz="2200" dirty="0"/>
              <a:t>need special </a:t>
            </a:r>
            <a:r>
              <a:rPr lang="en-US" sz="2200" dirty="0" smtClean="0"/>
              <a:t>BPM development</a:t>
            </a:r>
          </a:p>
          <a:p>
            <a:pPr lvl="2">
              <a:buFont typeface="Wingdings"/>
              <a:buChar char="à"/>
            </a:pPr>
            <a:r>
              <a:rPr lang="en-US" sz="2200" dirty="0" smtClean="0"/>
              <a:t>Could a high bandwidth kicker be used (prototype installed in SPS to work in GHz range)?</a:t>
            </a:r>
          </a:p>
          <a:p>
            <a:pPr lvl="2">
              <a:buFont typeface="Wingdings"/>
              <a:buChar char="à"/>
            </a:pPr>
            <a:endParaRPr lang="en-US" sz="2200" dirty="0"/>
          </a:p>
          <a:p>
            <a:pPr>
              <a:buFontTx/>
              <a:buChar char="-"/>
            </a:pPr>
            <a:r>
              <a:rPr lang="en-US" sz="2000" b="1" dirty="0" smtClean="0"/>
              <a:t>Accurate control of the orbit and spacing of test vs source</a:t>
            </a:r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 difficult to do with one electron source, contrary to FACET</a:t>
            </a:r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 ideas to delay the bunch, delay the laser pulse to control the spacing</a:t>
            </a:r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 ideas to move the laser pulse transverse position to control independently the transverse position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</a:rPr>
              <a:t>this could be the main limitation for the setup</a:t>
            </a:r>
          </a:p>
          <a:p>
            <a:pPr>
              <a:buFontTx/>
              <a:buChar char="-"/>
            </a:pPr>
            <a:endParaRPr lang="en-US" sz="2000" b="1" dirty="0" smtClean="0"/>
          </a:p>
          <a:p>
            <a:pPr>
              <a:buFontTx/>
              <a:buChar char="-"/>
            </a:pPr>
            <a:r>
              <a:rPr lang="en-US" sz="2000" b="1" dirty="0" smtClean="0"/>
              <a:t>Control of intensity of both bunches </a:t>
            </a:r>
            <a:r>
              <a:rPr lang="en-US" sz="2000" dirty="0" smtClean="0"/>
              <a:t>(highest on source and low on test)</a:t>
            </a:r>
          </a:p>
          <a:p>
            <a:pPr>
              <a:buFontTx/>
              <a:buChar char="-"/>
            </a:pPr>
            <a:endParaRPr lang="en-US" sz="2000" dirty="0" smtClean="0"/>
          </a:p>
          <a:p>
            <a:pPr>
              <a:buFontTx/>
              <a:buChar char="-"/>
            </a:pPr>
            <a:r>
              <a:rPr lang="en-US" sz="2000" b="1" dirty="0" smtClean="0"/>
              <a:t>Available length </a:t>
            </a:r>
            <a:r>
              <a:rPr lang="en-US" sz="2000" dirty="0" smtClean="0"/>
              <a:t>(for both device installation and for observation) </a:t>
            </a:r>
            <a:br>
              <a:rPr lang="en-US" sz="2000" dirty="0" smtClean="0"/>
            </a:br>
            <a:r>
              <a:rPr lang="en-US" sz="2000" dirty="0" smtClean="0"/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 some critical elements are very long (SPS septa, LHC TDI and kickers).</a:t>
            </a:r>
          </a:p>
          <a:p>
            <a:pPr>
              <a:buFontTx/>
              <a:buChar char="-"/>
            </a:pPr>
            <a:endParaRPr lang="en-US" sz="2000" dirty="0" smtClean="0"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en-US" sz="2000" b="1" dirty="0" smtClean="0">
                <a:sym typeface="Wingdings" panose="05000000000000000000" pitchFamily="2" charset="2"/>
              </a:rPr>
              <a:t>Need for large flexibility in length and radius of input device </a:t>
            </a:r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 the facility may become a tapering factory.</a:t>
            </a:r>
            <a:endParaRPr lang="en-US" sz="2000" dirty="0" smtClean="0"/>
          </a:p>
          <a:p>
            <a:pPr>
              <a:buFontTx/>
              <a:buChar char="-"/>
            </a:pPr>
            <a:endParaRPr lang="en-US" sz="2000" dirty="0" smtClean="0"/>
          </a:p>
          <a:p>
            <a:pPr>
              <a:buFontTx/>
              <a:buChar char="-"/>
            </a:pPr>
            <a:r>
              <a:rPr lang="en-US" sz="2000" b="1" dirty="0" smtClean="0"/>
              <a:t>Contribution from the BPMs and tapers should not dominate </a:t>
            </a:r>
            <a:r>
              <a:rPr lang="en-US" sz="2000" dirty="0" smtClean="0"/>
              <a:t>(</a:t>
            </a:r>
            <a:r>
              <a:rPr lang="en-US" sz="2000" dirty="0"/>
              <a:t>f</a:t>
            </a:r>
            <a:r>
              <a:rPr lang="en-US" sz="2000" dirty="0" smtClean="0"/>
              <a:t>rom </a:t>
            </a:r>
            <a:r>
              <a:rPr lang="en-US" sz="2000" dirty="0"/>
              <a:t>40 mm/20 mm radius to the aperture of the </a:t>
            </a:r>
            <a:r>
              <a:rPr lang="en-US" sz="2000" dirty="0" smtClean="0"/>
              <a:t>element)</a:t>
            </a:r>
            <a:endParaRPr lang="en-US" sz="2000" b="1" dirty="0" smtClean="0"/>
          </a:p>
          <a:p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7342212" y="602291"/>
            <a:ext cx="1699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B. Salvant - CERN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4324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2A1D22C-41CB-F742-84E3-C1E2B0AA0361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050" y="1177925"/>
            <a:ext cx="7410450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76784" y="4037426"/>
            <a:ext cx="1442277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 eaLnBrk="1" hangingPunct="1">
              <a:buFontTx/>
              <a:buNone/>
              <a:defRPr/>
            </a:pPr>
            <a:r>
              <a:rPr lang="en-US" sz="1200" dirty="0">
                <a:solidFill>
                  <a:srgbClr val="C00000"/>
                </a:solidFill>
                <a:latin typeface="Century Gothic"/>
                <a:ea typeface="ＭＳ Ｐゴシック" charset="-128"/>
                <a:cs typeface="Century Gothic"/>
              </a:rPr>
              <a:t>High current, </a:t>
            </a:r>
            <a:r>
              <a:rPr lang="en-US" sz="1200" dirty="0" smtClean="0">
                <a:solidFill>
                  <a:srgbClr val="C00000"/>
                </a:solidFill>
                <a:latin typeface="Century Gothic"/>
                <a:ea typeface="ＭＳ Ｐゴシック" charset="-128"/>
                <a:cs typeface="Century Gothic"/>
              </a:rPr>
              <a:t>full</a:t>
            </a:r>
            <a:endParaRPr lang="en-US" sz="1200" dirty="0">
              <a:solidFill>
                <a:srgbClr val="C00000"/>
              </a:solidFill>
              <a:latin typeface="Century Gothic"/>
              <a:ea typeface="ＭＳ Ｐゴシック" charset="-128"/>
              <a:cs typeface="Century Gothic"/>
            </a:endParaRPr>
          </a:p>
          <a:p>
            <a:pPr algn="l" eaLnBrk="1" hangingPunct="1">
              <a:buFontTx/>
              <a:buNone/>
              <a:defRPr/>
            </a:pPr>
            <a:r>
              <a:rPr lang="en-US" sz="1200" dirty="0">
                <a:solidFill>
                  <a:srgbClr val="C00000"/>
                </a:solidFill>
                <a:latin typeface="Century Gothic"/>
                <a:ea typeface="ＭＳ Ｐゴシック" charset="-128"/>
                <a:cs typeface="Century Gothic"/>
              </a:rPr>
              <a:t>beam-loading operation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016949" y="1093401"/>
            <a:ext cx="1700212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l" eaLnBrk="1" hangingPunct="1">
              <a:buFontTx/>
              <a:buNone/>
              <a:defRPr/>
            </a:pPr>
            <a:r>
              <a:rPr lang="en-US" sz="1400" dirty="0">
                <a:solidFill>
                  <a:srgbClr val="C00000"/>
                </a:solidFill>
                <a:latin typeface="Century Gothic"/>
                <a:ea typeface="ＭＳ Ｐゴシック" charset="-128"/>
                <a:cs typeface="Century Gothic"/>
              </a:rPr>
              <a:t>Operation of isochronous lines and rings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1473" y="6211238"/>
            <a:ext cx="1830623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 eaLnBrk="1" hangingPunct="1">
              <a:buFontTx/>
              <a:buNone/>
              <a:defRPr/>
            </a:pPr>
            <a:r>
              <a:rPr lang="en-US" sz="1200" dirty="0">
                <a:solidFill>
                  <a:srgbClr val="C00000"/>
                </a:solidFill>
                <a:latin typeface="Century Gothic"/>
                <a:ea typeface="ＭＳ Ｐゴシック" charset="-128"/>
                <a:cs typeface="Century Gothic"/>
              </a:rPr>
              <a:t>Bunch phase coding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978651" y="4118950"/>
            <a:ext cx="2041523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 eaLnBrk="1" hangingPunct="1">
              <a:buFontTx/>
              <a:buNone/>
            </a:pPr>
            <a:r>
              <a:rPr lang="en-US" sz="1200" dirty="0">
                <a:solidFill>
                  <a:srgbClr val="C00000"/>
                </a:solidFill>
                <a:latin typeface="Century Gothic"/>
                <a:ea typeface="ＭＳ Ｐゴシック" pitchFamily="-111" charset="-128"/>
                <a:cs typeface="Century Gothic"/>
              </a:rPr>
              <a:t>Beam recombination &amp;</a:t>
            </a:r>
            <a:r>
              <a:rPr lang="en-US" sz="1200" dirty="0" smtClean="0">
                <a:solidFill>
                  <a:srgbClr val="C00000"/>
                </a:solidFill>
                <a:latin typeface="Century Gothic"/>
                <a:ea typeface="ＭＳ Ｐゴシック" pitchFamily="-111" charset="-128"/>
                <a:cs typeface="Century Gothic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Century Gothic"/>
                <a:ea typeface="ＭＳ Ｐゴシック" pitchFamily="-111" charset="-128"/>
                <a:cs typeface="Century Gothic"/>
              </a:rPr>
              <a:t>current multiplication  by RF deflectors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978651" y="5062422"/>
            <a:ext cx="2041524" cy="156966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 eaLnBrk="1" hangingPunct="1">
              <a:buFontTx/>
              <a:buNone/>
            </a:pPr>
            <a:r>
              <a:rPr lang="en-US" sz="1200" dirty="0">
                <a:solidFill>
                  <a:srgbClr val="C00000"/>
                </a:solidFill>
                <a:latin typeface="Century Gothic"/>
                <a:ea typeface="ＭＳ Ｐゴシック" pitchFamily="-111" charset="-128"/>
                <a:cs typeface="Century Gothic"/>
              </a:rPr>
              <a:t>12 GHz power generation by drive beam deceleration</a:t>
            </a:r>
          </a:p>
          <a:p>
            <a:pPr algn="l" eaLnBrk="1" hangingPunct="1">
              <a:buFontTx/>
              <a:buNone/>
            </a:pPr>
            <a:endParaRPr lang="en-US" sz="1200" dirty="0">
              <a:solidFill>
                <a:srgbClr val="C00000"/>
              </a:solidFill>
              <a:latin typeface="Century Gothic"/>
              <a:ea typeface="ＭＳ Ｐゴシック" pitchFamily="-111" charset="-128"/>
              <a:cs typeface="Century Gothic"/>
            </a:endParaRPr>
          </a:p>
          <a:p>
            <a:pPr algn="l" eaLnBrk="1" hangingPunct="1">
              <a:buFontTx/>
              <a:buNone/>
            </a:pPr>
            <a:r>
              <a:rPr lang="en-US" sz="1200" dirty="0">
                <a:solidFill>
                  <a:srgbClr val="C00000"/>
                </a:solidFill>
                <a:latin typeface="Century Gothic"/>
                <a:ea typeface="ＭＳ Ｐゴシック" pitchFamily="-111" charset="-128"/>
                <a:cs typeface="Century Gothic"/>
              </a:rPr>
              <a:t>High-gradient </a:t>
            </a:r>
            <a:r>
              <a:rPr lang="en-US" sz="1200" dirty="0" smtClean="0">
                <a:solidFill>
                  <a:srgbClr val="C00000"/>
                </a:solidFill>
                <a:latin typeface="Century Gothic"/>
                <a:ea typeface="ＭＳ Ｐゴシック" pitchFamily="-111" charset="-128"/>
                <a:cs typeface="Century Gothic"/>
              </a:rPr>
              <a:t/>
            </a:r>
            <a:br>
              <a:rPr lang="en-US" sz="1200" dirty="0" smtClean="0">
                <a:solidFill>
                  <a:srgbClr val="C00000"/>
                </a:solidFill>
                <a:latin typeface="Century Gothic"/>
                <a:ea typeface="ＭＳ Ｐゴシック" pitchFamily="-111" charset="-128"/>
                <a:cs typeface="Century Gothic"/>
              </a:rPr>
            </a:br>
            <a:r>
              <a:rPr lang="en-US" sz="1200" dirty="0" smtClean="0">
                <a:solidFill>
                  <a:srgbClr val="C00000"/>
                </a:solidFill>
                <a:latin typeface="Century Gothic"/>
                <a:ea typeface="ＭＳ Ｐゴシック" pitchFamily="-111" charset="-128"/>
                <a:cs typeface="Century Gothic"/>
              </a:rPr>
              <a:t>two-beam acceleration</a:t>
            </a:r>
          </a:p>
          <a:p>
            <a:pPr algn="l" eaLnBrk="1" hangingPunct="1">
              <a:buFontTx/>
              <a:buNone/>
            </a:pPr>
            <a:endParaRPr lang="en-US" sz="1200" dirty="0">
              <a:solidFill>
                <a:srgbClr val="C00000"/>
              </a:solidFill>
              <a:latin typeface="Century Gothic"/>
              <a:ea typeface="ＭＳ Ｐゴシック" pitchFamily="-111" charset="-128"/>
              <a:cs typeface="Century Gothic"/>
            </a:endParaRPr>
          </a:p>
          <a:p>
            <a:pPr algn="l" eaLnBrk="1" hangingPunct="1">
              <a:buFontTx/>
              <a:buNone/>
            </a:pPr>
            <a:r>
              <a:rPr lang="en-US" sz="1200" dirty="0" smtClean="0">
                <a:solidFill>
                  <a:srgbClr val="C00000"/>
                </a:solidFill>
                <a:latin typeface="Century Gothic"/>
                <a:ea typeface="ＭＳ Ｐゴシック" pitchFamily="-111" charset="-128"/>
                <a:cs typeface="Century Gothic"/>
              </a:rPr>
              <a:t>PETS ON/OFF</a:t>
            </a:r>
            <a:endParaRPr lang="en-US" sz="1200" dirty="0">
              <a:solidFill>
                <a:srgbClr val="C00000"/>
              </a:solidFill>
              <a:latin typeface="Century Gothic"/>
              <a:ea typeface="ＭＳ Ｐゴシック" pitchFamily="-111" charset="-128"/>
              <a:cs typeface="Century Gothic"/>
            </a:endParaRPr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4237038" y="3451225"/>
            <a:ext cx="257175" cy="206375"/>
          </a:xfrm>
          <a:prstGeom prst="line">
            <a:avLst/>
          </a:prstGeom>
          <a:noFill/>
          <a:ln w="25400">
            <a:solidFill>
              <a:srgbClr val="00187E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209925" y="2921000"/>
            <a:ext cx="1062038" cy="547688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GB" sz="1600">
                <a:solidFill>
                  <a:srgbClr val="00187E"/>
                </a:solidFill>
                <a:latin typeface="Calibri" pitchFamily="34" charset="0"/>
                <a:ea typeface="ＭＳ Ｐゴシック" pitchFamily="-111" charset="-128"/>
              </a:rPr>
              <a:t>4 A, 1.4us</a:t>
            </a:r>
          </a:p>
          <a:p>
            <a:pPr defTabSz="457200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GB" sz="1600">
                <a:solidFill>
                  <a:srgbClr val="00187E"/>
                </a:solidFill>
                <a:latin typeface="Calibri" pitchFamily="34" charset="0"/>
                <a:ea typeface="ＭＳ Ｐゴシック" pitchFamily="-111" charset="-128"/>
              </a:rPr>
              <a:t>120 MeV</a:t>
            </a:r>
            <a:endParaRPr lang="en-GB" sz="1600">
              <a:solidFill>
                <a:prstClr val="black"/>
              </a:solidFill>
              <a:latin typeface="Calibri" pitchFamily="34" charset="0"/>
              <a:ea typeface="ＭＳ Ｐゴシック" pitchFamily="-111" charset="-128"/>
            </a:endParaRPr>
          </a:p>
        </p:txBody>
      </p: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5426075" y="3544888"/>
            <a:ext cx="541338" cy="138112"/>
          </a:xfrm>
          <a:prstGeom prst="line">
            <a:avLst/>
          </a:prstGeom>
          <a:noFill/>
          <a:ln w="25400">
            <a:solidFill>
              <a:srgbClr val="00187E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907088" y="3590925"/>
            <a:ext cx="1071562" cy="546100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GB" sz="1400" b="0">
                <a:solidFill>
                  <a:srgbClr val="00187E"/>
                </a:solidFill>
                <a:latin typeface="Calibri" pitchFamily="34" charset="0"/>
                <a:ea typeface="ＭＳ Ｐゴシック" pitchFamily="-111" charset="-128"/>
              </a:rPr>
              <a:t>30 A, 140 ns</a:t>
            </a:r>
          </a:p>
          <a:p>
            <a:pPr defTabSz="457200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GB" sz="1400" b="0">
                <a:solidFill>
                  <a:srgbClr val="00187E"/>
                </a:solidFill>
                <a:latin typeface="Calibri" pitchFamily="34" charset="0"/>
                <a:ea typeface="ＭＳ Ｐゴシック" pitchFamily="-111" charset="-128"/>
              </a:rPr>
              <a:t>120 MeV</a:t>
            </a:r>
            <a:endParaRPr lang="en-GB" sz="1400" b="0">
              <a:solidFill>
                <a:prstClr val="black"/>
              </a:solidFill>
              <a:latin typeface="Calibri" pitchFamily="34" charset="0"/>
              <a:ea typeface="ＭＳ Ｐゴシック" pitchFamily="-111" charset="-128"/>
            </a:endParaRPr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rot="5400000">
            <a:off x="3225800" y="5081588"/>
            <a:ext cx="798513" cy="249237"/>
          </a:xfrm>
          <a:prstGeom prst="line">
            <a:avLst/>
          </a:prstGeom>
          <a:noFill/>
          <a:ln w="25400">
            <a:solidFill>
              <a:srgbClr val="00187E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022810" y="5607431"/>
            <a:ext cx="1469554" cy="742307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eaLnBrk="1" hangingPunct="1">
              <a:spcBef>
                <a:spcPts val="0"/>
              </a:spcBef>
              <a:buFont typeface="Arial" pitchFamily="34" charset="0"/>
              <a:buNone/>
            </a:pPr>
            <a:r>
              <a:rPr lang="en-GB" sz="2000" dirty="0">
                <a:solidFill>
                  <a:srgbClr val="00187E"/>
                </a:solidFill>
                <a:latin typeface="Calibri" pitchFamily="34" charset="0"/>
                <a:ea typeface="ＭＳ Ｐゴシック" pitchFamily="-111" charset="-128"/>
              </a:rPr>
              <a:t>30 A, 140 ns</a:t>
            </a:r>
          </a:p>
          <a:p>
            <a:pPr defTabSz="457200" eaLnBrk="1" hangingPunct="1">
              <a:spcBef>
                <a:spcPts val="0"/>
              </a:spcBef>
              <a:buFont typeface="Arial" pitchFamily="34" charset="0"/>
              <a:buNone/>
            </a:pPr>
            <a:r>
              <a:rPr lang="en-GB" sz="2000" dirty="0">
                <a:solidFill>
                  <a:srgbClr val="00187E"/>
                </a:solidFill>
                <a:latin typeface="Calibri" pitchFamily="34" charset="0"/>
                <a:ea typeface="ＭＳ Ｐゴシック" pitchFamily="-111" charset="-128"/>
              </a:rPr>
              <a:t>60 MeV</a:t>
            </a:r>
            <a:endParaRPr lang="en-GB" sz="2000" dirty="0">
              <a:solidFill>
                <a:prstClr val="black"/>
              </a:solidFill>
              <a:latin typeface="Calibri" pitchFamily="34" charset="0"/>
              <a:ea typeface="ＭＳ Ｐゴシック" pitchFamily="-111" charset="-128"/>
            </a:endParaRPr>
          </a:p>
        </p:txBody>
      </p:sp>
      <p:pic>
        <p:nvPicPr>
          <p:cNvPr id="15" name="Picture 6" descr="DSC_0157"/>
          <p:cNvPicPr>
            <a:picLocks noChangeAspect="1" noChangeArrowheads="1"/>
          </p:cNvPicPr>
          <p:nvPr/>
        </p:nvPicPr>
        <p:blipFill rotWithShape="1">
          <a:blip r:embed="rId3" cstate="print"/>
          <a:srcRect t="8797" b="15044"/>
          <a:stretch/>
        </p:blipFill>
        <p:spPr bwMode="auto">
          <a:xfrm>
            <a:off x="268288" y="900000"/>
            <a:ext cx="2357437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1" descr="DSCN58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8050" y="1077913"/>
            <a:ext cx="241617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8" descr="DSCN58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7625" y="1014293"/>
            <a:ext cx="2629638" cy="197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RR2010040800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7413" y="2054225"/>
            <a:ext cx="3052762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43"/>
          <p:cNvSpPr>
            <a:spLocks noChangeArrowheads="1"/>
          </p:cNvSpPr>
          <p:nvPr/>
        </p:nvSpPr>
        <p:spPr bwMode="auto">
          <a:xfrm>
            <a:off x="2724944" y="370624"/>
            <a:ext cx="4964112" cy="81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GB" sz="2800" dirty="0">
                <a:solidFill>
                  <a:srgbClr val="00187E"/>
                </a:solidFill>
                <a:latin typeface="Century Gothic"/>
                <a:cs typeface="Century Gothic"/>
              </a:rPr>
              <a:t>CLIC Test Facility (CTF3)</a:t>
            </a:r>
            <a:endParaRPr lang="en-US" sz="2800" dirty="0">
              <a:solidFill>
                <a:srgbClr val="00187E"/>
              </a:solidFill>
              <a:latin typeface="Century Gothic"/>
              <a:cs typeface="Century Gothic"/>
            </a:endParaRPr>
          </a:p>
        </p:txBody>
      </p:sp>
      <p:pic>
        <p:nvPicPr>
          <p:cNvPr id="21" name="Picture 20" descr="Screen Shot 2015-01-26 at 09.58.1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" y="1182690"/>
            <a:ext cx="3036946" cy="215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9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33140"/>
            <a:ext cx="8123237" cy="707923"/>
          </a:xfrm>
        </p:spPr>
        <p:txBody>
          <a:bodyPr/>
          <a:lstStyle/>
          <a:p>
            <a:r>
              <a:rPr lang="en-US" dirty="0" smtClean="0"/>
              <a:t>Table of “ideal” requirements (draft, for discussion)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3381445"/>
              </p:ext>
            </p:extLst>
          </p:nvPr>
        </p:nvGraphicFramePr>
        <p:xfrm>
          <a:off x="353944" y="1305190"/>
          <a:ext cx="8545485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1400"/>
                <a:gridCol w="1853003"/>
                <a:gridCol w="3611082"/>
              </a:tblGrid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Direct measurement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Wake</a:t>
                      </a:r>
                      <a:r>
                        <a:rPr lang="en-US" sz="1600" baseline="0" dirty="0" smtClean="0"/>
                        <a:t> function reconstruction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Intensity of the source bunch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~1 </a:t>
                      </a:r>
                      <a:r>
                        <a:rPr lang="en-US" sz="1600" dirty="0" err="1" smtClean="0"/>
                        <a:t>nC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~1 </a:t>
                      </a:r>
                      <a:r>
                        <a:rPr lang="en-US" sz="1600" dirty="0" err="1" smtClean="0"/>
                        <a:t>nC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Intensity of the test bunch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Not critical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Number of bunches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At least 2 bunches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Minimum bunch spacing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0.1 ns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– 0.3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ns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Maximum bunch spacing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 ns – 1</a:t>
                      </a:r>
                      <a:r>
                        <a:rPr lang="en-US" sz="1600" baseline="0" dirty="0" smtClean="0"/>
                        <a:t> m</a:t>
                      </a:r>
                      <a:r>
                        <a:rPr lang="en-US" sz="1600" dirty="0" smtClean="0"/>
                        <a:t>s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Sampling in bunch spacing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 ns within</a:t>
                      </a:r>
                      <a:r>
                        <a:rPr lang="en-US" sz="1600" baseline="0" dirty="0" smtClean="0"/>
                        <a:t> the first 5 ns, 0.3 ns after the first 5 ns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BPM resolution (time)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0.1 ns - 0.3 ns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BPM resolution (position)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 micron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Source bunch energy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 MeV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Test bunch energy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Would help if lower than 200 MeV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Available</a:t>
                      </a:r>
                      <a:r>
                        <a:rPr lang="en-US" sz="1600" baseline="0" dirty="0" smtClean="0"/>
                        <a:t> installation </a:t>
                      </a:r>
                      <a:r>
                        <a:rPr lang="en-US" sz="1600" dirty="0" smtClean="0"/>
                        <a:t>length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1.5 m for devices 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+ 1 m for taper </a:t>
                      </a:r>
                      <a:br>
                        <a:rPr lang="en-US" sz="1400" dirty="0" smtClean="0"/>
                      </a:br>
                      <a:r>
                        <a:rPr lang="en-US" sz="1600" dirty="0" smtClean="0"/>
                        <a:t>= at least 2.5 m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At</a:t>
                      </a:r>
                      <a:r>
                        <a:rPr lang="en-US" sz="1600" baseline="0" dirty="0" smtClean="0"/>
                        <a:t> least </a:t>
                      </a:r>
                      <a:r>
                        <a:rPr lang="en-US" sz="1600" dirty="0" smtClean="0"/>
                        <a:t>2.5 m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208836" y="985477"/>
            <a:ext cx="1699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B. Salvant - CERN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7556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699" y="1016000"/>
            <a:ext cx="5655301" cy="45381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024" y="343551"/>
            <a:ext cx="8410152" cy="541352"/>
          </a:xfrm>
        </p:spPr>
        <p:txBody>
          <a:bodyPr/>
          <a:lstStyle/>
          <a:p>
            <a:r>
              <a:rPr lang="en-US" dirty="0" smtClean="0"/>
              <a:t>Beam driven PWFA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" y="1168400"/>
            <a:ext cx="3776133" cy="4739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Verdana"/>
                <a:cs typeface="Verdana"/>
              </a:rPr>
              <a:t>Beam driven PWFA:</a:t>
            </a:r>
          </a:p>
          <a:p>
            <a:r>
              <a:rPr lang="en-US" sz="1800" dirty="0" smtClean="0">
                <a:latin typeface="Verdana"/>
                <a:cs typeface="Verdana"/>
              </a:rPr>
              <a:t>Two-bunch acceleration.</a:t>
            </a:r>
            <a:r>
              <a:rPr lang="en-US" sz="1800" b="0" dirty="0" smtClean="0">
                <a:latin typeface="Verdana"/>
                <a:cs typeface="Verdana"/>
              </a:rPr>
              <a:t> A drive bunch drives a plasma wake, being decelerated.  A witness bunch extract the wake energy, being accelerated.  </a:t>
            </a:r>
            <a:endParaRPr lang="en-US" sz="1800" b="0" dirty="0">
              <a:latin typeface="Verdana"/>
              <a:cs typeface="Verdana"/>
            </a:endParaRPr>
          </a:p>
          <a:p>
            <a:endParaRPr lang="en-US" sz="1800" b="0" dirty="0" smtClean="0">
              <a:latin typeface="Verdana"/>
              <a:cs typeface="Verdana"/>
            </a:endParaRPr>
          </a:p>
          <a:p>
            <a:r>
              <a:rPr lang="en-US" sz="1800" dirty="0" smtClean="0">
                <a:latin typeface="Verdana"/>
                <a:cs typeface="Verdana"/>
              </a:rPr>
              <a:t>PWFA has potential for:</a:t>
            </a:r>
          </a:p>
          <a:p>
            <a:pPr marL="285750" indent="-285750">
              <a:buFontTx/>
              <a:buChar char="-"/>
            </a:pPr>
            <a:r>
              <a:rPr lang="en-US" sz="1800" b="0" dirty="0" smtClean="0">
                <a:latin typeface="Verdana"/>
                <a:cs typeface="Verdana"/>
              </a:rPr>
              <a:t>High gradient (&gt;10 GV/m)</a:t>
            </a:r>
          </a:p>
          <a:p>
            <a:pPr marL="285750" indent="-285750">
              <a:buFontTx/>
              <a:buChar char="-"/>
            </a:pPr>
            <a:r>
              <a:rPr lang="en-US" sz="1800" b="0" dirty="0" smtClean="0">
                <a:latin typeface="Verdana"/>
                <a:cs typeface="Verdana"/>
              </a:rPr>
              <a:t>High efficiency (&gt;50%)</a:t>
            </a:r>
          </a:p>
          <a:p>
            <a:pPr marL="285750" indent="-285750">
              <a:buFontTx/>
              <a:buChar char="-"/>
            </a:pPr>
            <a:r>
              <a:rPr lang="en-US" sz="1800" b="0" dirty="0" smtClean="0">
                <a:latin typeface="Verdana"/>
                <a:cs typeface="Verdana"/>
              </a:rPr>
              <a:t>Low energy spread (&lt;1%)</a:t>
            </a:r>
          </a:p>
          <a:p>
            <a:pPr marL="285750" indent="-285750">
              <a:buFontTx/>
              <a:buChar char="-"/>
            </a:pPr>
            <a:r>
              <a:rPr lang="en-US" sz="1800" b="0" dirty="0" smtClean="0">
                <a:latin typeface="Verdana"/>
                <a:cs typeface="Verdana"/>
              </a:rPr>
              <a:t>High charge (~</a:t>
            </a:r>
            <a:r>
              <a:rPr lang="en-US" sz="1800" b="0" dirty="0" err="1" smtClean="0">
                <a:latin typeface="Verdana"/>
                <a:cs typeface="Verdana"/>
              </a:rPr>
              <a:t>nC</a:t>
            </a:r>
            <a:r>
              <a:rPr lang="en-US" sz="1800" b="0" dirty="0" smtClean="0">
                <a:latin typeface="Verdana"/>
                <a:cs typeface="Verdana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1800" b="0" dirty="0" err="1" smtClean="0">
                <a:latin typeface="Verdana"/>
                <a:cs typeface="Verdana"/>
              </a:rPr>
              <a:t>Emittance</a:t>
            </a:r>
            <a:r>
              <a:rPr lang="en-US" sz="1800" b="0" dirty="0" smtClean="0">
                <a:latin typeface="Verdana"/>
                <a:cs typeface="Verdana"/>
              </a:rPr>
              <a:t> preservation</a:t>
            </a:r>
          </a:p>
          <a:p>
            <a:pPr marL="285750" indent="-285750">
              <a:buFontTx/>
              <a:buChar char="-"/>
            </a:pPr>
            <a:endParaRPr lang="en-US" sz="1800" b="0" dirty="0">
              <a:latin typeface="Verdana"/>
              <a:cs typeface="Verdana"/>
            </a:endParaRPr>
          </a:p>
          <a:p>
            <a:endParaRPr lang="en-US" sz="1400" b="0" dirty="0">
              <a:latin typeface="Verdana"/>
              <a:cs typeface="Verdana"/>
            </a:endParaRPr>
          </a:p>
          <a:p>
            <a:endParaRPr lang="en-US" sz="1800" b="0" dirty="0" smtClean="0"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5067" y="5638799"/>
            <a:ext cx="4182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 smtClean="0">
                <a:latin typeface="Verdana"/>
                <a:cs typeface="Verdana"/>
              </a:rPr>
              <a:t>Above: PIC simulation based on example parameters from the PWFA-LC design study.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12933"/>
            <a:ext cx="401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latin typeface="Verdana"/>
                <a:cs typeface="Verdana"/>
              </a:rPr>
              <a:t>Not </a:t>
            </a:r>
            <a:r>
              <a:rPr lang="en-US" sz="1400" b="0" dirty="0">
                <a:latin typeface="Verdana"/>
                <a:cs typeface="Verdana"/>
              </a:rPr>
              <a:t>discussed </a:t>
            </a:r>
            <a:r>
              <a:rPr lang="en-US" sz="1400" b="0" dirty="0" smtClean="0">
                <a:latin typeface="Verdana"/>
                <a:cs typeface="Verdana"/>
              </a:rPr>
              <a:t>here: laser </a:t>
            </a:r>
            <a:r>
              <a:rPr lang="en-US" sz="1400" b="0" dirty="0">
                <a:latin typeface="Verdana"/>
                <a:cs typeface="Verdana"/>
              </a:rPr>
              <a:t>driven plasma </a:t>
            </a:r>
            <a:r>
              <a:rPr lang="en-US" sz="1400" b="0" dirty="0" err="1">
                <a:latin typeface="Verdana"/>
                <a:cs typeface="Verdana"/>
              </a:rPr>
              <a:t>wakefield</a:t>
            </a:r>
            <a:r>
              <a:rPr lang="en-US" sz="1400" b="0" dirty="0">
                <a:latin typeface="Verdana"/>
                <a:cs typeface="Verdana"/>
              </a:rPr>
              <a:t> </a:t>
            </a:r>
            <a:r>
              <a:rPr lang="en-US" sz="1400" b="0" dirty="0" smtClean="0">
                <a:latin typeface="Verdana"/>
                <a:cs typeface="Verdana"/>
              </a:rPr>
              <a:t>acceleration.</a:t>
            </a:r>
            <a:endParaRPr lang="en-US" sz="1400" b="0" dirty="0"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6142785"/>
            <a:ext cx="4572000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SzPct val="95000"/>
              <a:defRPr/>
            </a:pPr>
            <a:r>
              <a:rPr lang="en-US" sz="1400" b="0" i="1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PIC </a:t>
            </a:r>
            <a:r>
              <a:rPr lang="en-US" sz="1400" b="0" i="1" dirty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simulations performed with the code </a:t>
            </a:r>
            <a:r>
              <a:rPr lang="en-US" sz="1400" b="0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QuickPIC</a:t>
            </a:r>
            <a:r>
              <a:rPr lang="en-US" sz="1400" b="0" i="1" dirty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 (W. An, W. Mori, UCLA)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44481" y="677700"/>
            <a:ext cx="2151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E. Adli – Oslo University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96103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74783"/>
            <a:ext cx="7984572" cy="539617"/>
          </a:xfrm>
        </p:spPr>
        <p:txBody>
          <a:bodyPr/>
          <a:lstStyle/>
          <a:p>
            <a:r>
              <a:rPr lang="en-US" sz="2600" dirty="0" smtClean="0"/>
              <a:t>Experimental progress in PWFA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8" y="914400"/>
            <a:ext cx="2907022" cy="1642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934" y="2543412"/>
            <a:ext cx="3539066" cy="4183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2" y="1862667"/>
            <a:ext cx="2936458" cy="31205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965200"/>
            <a:ext cx="5808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Verdana"/>
                <a:cs typeface="Verdana"/>
              </a:rPr>
              <a:t>High gradient </a:t>
            </a:r>
            <a:r>
              <a:rPr lang="en-US" sz="1800" b="0" dirty="0" smtClean="0">
                <a:latin typeface="Verdana"/>
                <a:cs typeface="Verdana"/>
              </a:rPr>
              <a:t>(~50 GV/m) demonstrated several years ago; SLAC </a:t>
            </a:r>
            <a:r>
              <a:rPr lang="en-US" sz="1800" b="0" dirty="0" err="1" smtClean="0">
                <a:latin typeface="Verdana"/>
                <a:cs typeface="Verdana"/>
              </a:rPr>
              <a:t>linac</a:t>
            </a:r>
            <a:r>
              <a:rPr lang="en-US" sz="1800" b="0" dirty="0" smtClean="0">
                <a:latin typeface="Verdana"/>
                <a:cs typeface="Verdana"/>
              </a:rPr>
              <a:t> energy doubling of </a:t>
            </a:r>
            <a:r>
              <a:rPr lang="en-US" sz="1800" dirty="0" smtClean="0">
                <a:latin typeface="Verdana"/>
                <a:cs typeface="Verdana"/>
              </a:rPr>
              <a:t>beam tail</a:t>
            </a:r>
            <a:r>
              <a:rPr lang="en-US" sz="1800" b="0" dirty="0" smtClean="0">
                <a:latin typeface="Verdana"/>
                <a:cs typeface="Verdana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944534"/>
            <a:ext cx="497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Verdana"/>
                <a:cs typeface="Verdana"/>
              </a:rPr>
              <a:t>Acceleration of a </a:t>
            </a:r>
            <a:r>
              <a:rPr lang="en-US" sz="1800" dirty="0" smtClean="0">
                <a:latin typeface="Verdana"/>
                <a:cs typeface="Verdana"/>
              </a:rPr>
              <a:t>witness beam</a:t>
            </a:r>
            <a:r>
              <a:rPr lang="en-US" sz="1800" b="0" dirty="0" smtClean="0">
                <a:latin typeface="Verdana"/>
                <a:cs typeface="Verdana"/>
              </a:rPr>
              <a:t>, with </a:t>
            </a:r>
            <a:r>
              <a:rPr lang="en-US" sz="1800" dirty="0" smtClean="0">
                <a:latin typeface="Verdana"/>
                <a:cs typeface="Verdana"/>
              </a:rPr>
              <a:t>high efficiency </a:t>
            </a:r>
            <a:r>
              <a:rPr lang="en-US" sz="1800" b="0" dirty="0" smtClean="0">
                <a:latin typeface="Verdana"/>
                <a:cs typeface="Verdana"/>
              </a:rPr>
              <a:t>(&gt;30% wake to beam), high gradient (5 GV/m) </a:t>
            </a:r>
            <a:r>
              <a:rPr lang="en-US" sz="1800" dirty="0" smtClean="0">
                <a:latin typeface="Verdana"/>
                <a:cs typeface="Verdana"/>
              </a:rPr>
              <a:t>and low energy spread</a:t>
            </a:r>
            <a:r>
              <a:rPr lang="en-US" sz="1800" b="0" dirty="0" smtClean="0">
                <a:latin typeface="Verdana"/>
                <a:cs typeface="Verdana"/>
              </a:rPr>
              <a:t> (~1%) recently demonstrated at SLAC/FACET.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39454" y="4712815"/>
            <a:ext cx="361214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sz="1200" b="0" dirty="0">
                <a:solidFill>
                  <a:schemeClr val="tx1"/>
                </a:solidFill>
                <a:latin typeface="Verdana"/>
                <a:cs typeface="Verdana"/>
              </a:rPr>
              <a:t>M. </a:t>
            </a:r>
            <a:r>
              <a:rPr lang="es-ES_tradnl" sz="1200" b="0" dirty="0" err="1">
                <a:solidFill>
                  <a:schemeClr val="tx1"/>
                </a:solidFill>
                <a:latin typeface="Verdana"/>
                <a:cs typeface="Verdana"/>
              </a:rPr>
              <a:t>Litos</a:t>
            </a:r>
            <a:r>
              <a:rPr lang="es-ES_tradnl" sz="1200" b="0" dirty="0">
                <a:solidFill>
                  <a:schemeClr val="tx1"/>
                </a:solidFill>
                <a:latin typeface="Verdana"/>
                <a:cs typeface="Verdana"/>
              </a:rPr>
              <a:t> et al., </a:t>
            </a:r>
            <a:r>
              <a:rPr lang="es-ES_tradnl" sz="1200" b="0" dirty="0" err="1">
                <a:solidFill>
                  <a:schemeClr val="tx1"/>
                </a:solidFill>
                <a:latin typeface="Verdana"/>
                <a:cs typeface="Verdana"/>
              </a:rPr>
              <a:t>Nature</a:t>
            </a:r>
            <a:r>
              <a:rPr lang="es-ES_tradnl" sz="1200" b="0" dirty="0">
                <a:solidFill>
                  <a:schemeClr val="tx1"/>
                </a:solidFill>
                <a:latin typeface="Verdana"/>
                <a:cs typeface="Verdana"/>
              </a:rPr>
              <a:t> 515, 92 (2014) 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4978400" y="5520267"/>
            <a:ext cx="626533" cy="626534"/>
          </a:xfrm>
          <a:prstGeom prst="rightArrow">
            <a:avLst/>
          </a:prstGeom>
          <a:solidFill>
            <a:schemeClr val="accent1"/>
          </a:solidFill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Bent Arrow 14"/>
          <p:cNvSpPr/>
          <p:nvPr/>
        </p:nvSpPr>
        <p:spPr bwMode="auto">
          <a:xfrm flipH="1" flipV="1">
            <a:off x="3539067" y="1777999"/>
            <a:ext cx="1134533" cy="1083733"/>
          </a:xfrm>
          <a:prstGeom prst="bentArrow">
            <a:avLst/>
          </a:prstGeom>
          <a:solidFill>
            <a:schemeClr val="accent1"/>
          </a:solidFill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0386" y="2934814"/>
            <a:ext cx="239294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i-FI" sz="1200" b="0" dirty="0" err="1">
                <a:solidFill>
                  <a:schemeClr val="tx1"/>
                </a:solidFill>
                <a:latin typeface="Verdana"/>
                <a:cs typeface="Verdana"/>
              </a:rPr>
              <a:t>Blumenfeld</a:t>
            </a:r>
            <a:r>
              <a:rPr lang="fi-FI" sz="1200" b="0" dirty="0">
                <a:solidFill>
                  <a:schemeClr val="tx1"/>
                </a:solidFill>
                <a:latin typeface="Verdana"/>
                <a:cs typeface="Verdana"/>
              </a:rPr>
              <a:t>, I. et </a:t>
            </a:r>
            <a:r>
              <a:rPr lang="fi-FI" sz="1200" b="0" dirty="0" smtClean="0">
                <a:solidFill>
                  <a:schemeClr val="tx1"/>
                </a:solidFill>
                <a:latin typeface="Verdana"/>
                <a:cs typeface="Verdana"/>
              </a:rPr>
              <a:t>al. </a:t>
            </a:r>
            <a:r>
              <a:rPr lang="fi-FI" sz="1200" b="0" dirty="0" err="1">
                <a:solidFill>
                  <a:schemeClr val="tx1"/>
                </a:solidFill>
                <a:latin typeface="Verdana"/>
                <a:cs typeface="Verdana"/>
              </a:rPr>
              <a:t>Nature</a:t>
            </a:r>
            <a:r>
              <a:rPr lang="fi-FI" sz="1200" b="0" dirty="0">
                <a:solidFill>
                  <a:schemeClr val="tx1"/>
                </a:solidFill>
                <a:latin typeface="Verdana"/>
                <a:cs typeface="Verdana"/>
              </a:rPr>
              <a:t> 445, </a:t>
            </a:r>
            <a:r>
              <a:rPr lang="fi-FI" sz="1200" b="0" dirty="0" smtClean="0">
                <a:solidFill>
                  <a:schemeClr val="tx1"/>
                </a:solidFill>
                <a:latin typeface="Verdana"/>
                <a:cs typeface="Verdana"/>
              </a:rPr>
              <a:t>741 </a:t>
            </a:r>
            <a:r>
              <a:rPr lang="fi-FI" sz="1200" b="0" dirty="0">
                <a:solidFill>
                  <a:schemeClr val="tx1"/>
                </a:solidFill>
                <a:latin typeface="Verdana"/>
                <a:cs typeface="Verdana"/>
              </a:rPr>
              <a:t>(2007).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1720" y="6093296"/>
            <a:ext cx="34374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Verdana"/>
                <a:cs typeface="Verdana"/>
              </a:rPr>
              <a:t>See CERN A</a:t>
            </a:r>
            <a:r>
              <a:rPr lang="en-US" sz="1800" dirty="0">
                <a:latin typeface="Verdana"/>
                <a:cs typeface="Verdana"/>
              </a:rPr>
              <a:t>&amp;T </a:t>
            </a:r>
            <a:r>
              <a:rPr lang="en-US" sz="1800" dirty="0" smtClean="0">
                <a:latin typeface="Verdana"/>
                <a:cs typeface="Verdana"/>
              </a:rPr>
              <a:t>seminar with C. Joshi, Dec 18.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44481" y="677700"/>
            <a:ext cx="2151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E. Adli – Oslo University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2088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53961"/>
            <a:ext cx="6958537" cy="478889"/>
          </a:xfrm>
        </p:spPr>
        <p:txBody>
          <a:bodyPr/>
          <a:lstStyle/>
          <a:p>
            <a:r>
              <a:rPr lang="en-US" dirty="0" smtClean="0"/>
              <a:t>Plasma wake-field, CTF3 </a:t>
            </a:r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133" y="1080175"/>
            <a:ext cx="87714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Verdana"/>
                <a:cs typeface="Verdana"/>
              </a:rPr>
              <a:t>Even at n</a:t>
            </a:r>
            <a:r>
              <a:rPr lang="en-US" sz="1800" b="0" baseline="-25000" dirty="0" smtClean="0">
                <a:latin typeface="Verdana"/>
                <a:cs typeface="Verdana"/>
              </a:rPr>
              <a:t>0</a:t>
            </a:r>
            <a:r>
              <a:rPr lang="en-US" sz="1800" b="0" dirty="0" smtClean="0">
                <a:latin typeface="Verdana"/>
                <a:cs typeface="Verdana"/>
              </a:rPr>
              <a:t> ~ 10</a:t>
            </a:r>
            <a:r>
              <a:rPr lang="en-US" sz="1800" b="0" baseline="30000" dirty="0" smtClean="0">
                <a:latin typeface="Verdana"/>
                <a:cs typeface="Verdana"/>
              </a:rPr>
              <a:t>14 </a:t>
            </a:r>
            <a:r>
              <a:rPr lang="en-US" sz="1800" b="0" dirty="0" smtClean="0">
                <a:latin typeface="Verdana"/>
                <a:cs typeface="Verdana"/>
              </a:rPr>
              <a:t>/cm</a:t>
            </a:r>
            <a:r>
              <a:rPr lang="en-US" sz="1800" b="0" baseline="30000" dirty="0" smtClean="0">
                <a:latin typeface="Verdana"/>
                <a:cs typeface="Verdana"/>
              </a:rPr>
              <a:t>3</a:t>
            </a:r>
            <a:r>
              <a:rPr lang="en-US" sz="1800" b="0" dirty="0" smtClean="0">
                <a:latin typeface="Verdana"/>
                <a:cs typeface="Verdana"/>
              </a:rPr>
              <a:t> the DB and WB bunches must be shorter than what is currently available in CTF3. </a:t>
            </a:r>
            <a:endParaRPr lang="en-US" sz="1800" b="0" baseline="30000" dirty="0" smtClean="0">
              <a:latin typeface="Verdana"/>
              <a:cs typeface="Verdana"/>
            </a:endParaRPr>
          </a:p>
          <a:p>
            <a:endParaRPr lang="en-US" sz="1800" b="0" dirty="0">
              <a:latin typeface="Verdana"/>
              <a:cs typeface="Verdana"/>
            </a:endParaRPr>
          </a:p>
          <a:p>
            <a:r>
              <a:rPr lang="en-US" sz="1800" b="0" dirty="0" smtClean="0">
                <a:latin typeface="Verdana"/>
                <a:cs typeface="Verdana"/>
              </a:rPr>
              <a:t>On the next slides I will show a few PIC simulations where I use parameters based on the </a:t>
            </a:r>
            <a:r>
              <a:rPr lang="en-US" sz="1800" dirty="0" smtClean="0">
                <a:latin typeface="Verdana"/>
                <a:cs typeface="Verdana"/>
              </a:rPr>
              <a:t>new DB injector </a:t>
            </a:r>
            <a:r>
              <a:rPr lang="en-US" sz="1800" b="0" dirty="0" smtClean="0">
                <a:latin typeface="Verdana"/>
                <a:cs typeface="Verdana"/>
              </a:rPr>
              <a:t>as plasma DB, and </a:t>
            </a:r>
            <a:r>
              <a:rPr lang="en-US" sz="1800" dirty="0" smtClean="0">
                <a:latin typeface="Verdana"/>
                <a:cs typeface="Verdana"/>
              </a:rPr>
              <a:t>CALIFES</a:t>
            </a:r>
            <a:r>
              <a:rPr lang="en-US" sz="1800" b="0" dirty="0" smtClean="0">
                <a:latin typeface="Verdana"/>
                <a:cs typeface="Verdana"/>
              </a:rPr>
              <a:t> as plasma WB.  Bunches is shortened as much as needed.  Bunch shortening in CTF3 can be performed by new bunch compressors.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9542"/>
            <a:ext cx="9144000" cy="297059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0" y="4009642"/>
            <a:ext cx="6591300" cy="25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302000" y="3755642"/>
            <a:ext cx="1181100" cy="2921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419600" y="5444742"/>
            <a:ext cx="2171700" cy="482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381500" y="4936742"/>
            <a:ext cx="2171700" cy="2413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44481" y="677700"/>
            <a:ext cx="2151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E. Adli – Oslo University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3698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376" y="2015067"/>
            <a:ext cx="7741623" cy="4842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48266"/>
            <a:ext cx="887451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baseline="-25000" dirty="0" err="1" smtClean="0"/>
              <a:t>z</a:t>
            </a:r>
            <a:r>
              <a:rPr lang="en-US" sz="2000" dirty="0" smtClean="0"/>
              <a:t> = {150, </a:t>
            </a:r>
            <a:r>
              <a:rPr lang="en-US" sz="2000" dirty="0" smtClean="0">
                <a:solidFill>
                  <a:srgbClr val="FF0000"/>
                </a:solidFill>
              </a:rPr>
              <a:t>150</a:t>
            </a:r>
            <a:r>
              <a:rPr lang="en-US" sz="2000" dirty="0" smtClean="0"/>
              <a:t>} um</a:t>
            </a:r>
          </a:p>
          <a:p>
            <a:r>
              <a:rPr lang="en-US" sz="2000" dirty="0" smtClean="0"/>
              <a:t>n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= 3.1 x 10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/cm3</a:t>
            </a:r>
          </a:p>
          <a:p>
            <a:r>
              <a:rPr lang="en-US" sz="2000" b="1" dirty="0" err="1" smtClean="0">
                <a:latin typeface="Symbol" charset="2"/>
                <a:cs typeface="Symbol" charset="2"/>
              </a:rPr>
              <a:t>e</a:t>
            </a:r>
            <a:r>
              <a:rPr lang="en-US" sz="2000" b="1" baseline="-25000" dirty="0" err="1" smtClean="0"/>
              <a:t>zN,DB</a:t>
            </a:r>
            <a:r>
              <a:rPr lang="en-US" sz="2000" b="1" dirty="0" smtClean="0"/>
              <a:t> </a:t>
            </a:r>
            <a:r>
              <a:rPr lang="en-US" sz="2000" b="1" dirty="0"/>
              <a:t>= </a:t>
            </a:r>
            <a:r>
              <a:rPr lang="en-US" sz="2000" b="1" dirty="0" smtClean="0">
                <a:solidFill>
                  <a:srgbClr val="FF0000"/>
                </a:solidFill>
              </a:rPr>
              <a:t>10 um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 = </a:t>
            </a:r>
            <a:r>
              <a:rPr lang="en-US" sz="2000" b="1" dirty="0" smtClean="0">
                <a:solidFill>
                  <a:srgbClr val="FF0000"/>
                </a:solidFill>
              </a:rPr>
              <a:t>0.5 </a:t>
            </a:r>
            <a:r>
              <a:rPr lang="en-US" sz="2000" b="1" dirty="0">
                <a:solidFill>
                  <a:srgbClr val="FF0000"/>
                </a:solidFill>
              </a:rPr>
              <a:t>m</a:t>
            </a: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34433"/>
            <a:ext cx="6985199" cy="57996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DB </a:t>
            </a:r>
            <a:r>
              <a:rPr lang="en-US" sz="2400" dirty="0" smtClean="0"/>
              <a:t>optimized parameters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370666" y="914400"/>
            <a:ext cx="665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Verdana"/>
                <a:cs typeface="Verdana"/>
              </a:rPr>
              <a:t>In this scenario, the blow-out is clean until the full drive beam depletion. Excellent </a:t>
            </a:r>
            <a:r>
              <a:rPr lang="en-US" sz="1600" b="0" dirty="0" err="1" smtClean="0">
                <a:latin typeface="Verdana"/>
                <a:cs typeface="Verdana"/>
              </a:rPr>
              <a:t>emittance</a:t>
            </a:r>
            <a:r>
              <a:rPr lang="en-US" sz="1600" b="0" dirty="0" smtClean="0">
                <a:latin typeface="Verdana"/>
                <a:cs typeface="Verdana"/>
              </a:rPr>
              <a:t> preservation of the WB is predicted by the simulations.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0133" y="1761067"/>
            <a:ext cx="5113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 b="0" dirty="0" smtClean="0">
                <a:solidFill>
                  <a:srgbClr val="CC0000"/>
                </a:solidFill>
                <a:latin typeface="Verdana"/>
                <a:cs typeface="Verdana"/>
              </a:rPr>
              <a:t>DB and WB must be shortened to about 150 um</a:t>
            </a:r>
          </a:p>
          <a:p>
            <a:pPr marL="285750" indent="-285750">
              <a:buFont typeface="Arial"/>
              <a:buChar char="•"/>
            </a:pPr>
            <a:r>
              <a:rPr lang="en-US" sz="1500" b="0" dirty="0" smtClean="0">
                <a:solidFill>
                  <a:srgbClr val="CC0000"/>
                </a:solidFill>
                <a:latin typeface="Verdana"/>
                <a:cs typeface="Verdana"/>
              </a:rPr>
              <a:t>DB </a:t>
            </a:r>
            <a:r>
              <a:rPr lang="en-US" sz="1500" b="0" dirty="0" err="1" smtClean="0">
                <a:solidFill>
                  <a:srgbClr val="CC0000"/>
                </a:solidFill>
                <a:latin typeface="Verdana"/>
                <a:cs typeface="Verdana"/>
              </a:rPr>
              <a:t>emittance</a:t>
            </a:r>
            <a:r>
              <a:rPr lang="en-US" sz="1500" b="0" dirty="0" smtClean="0">
                <a:solidFill>
                  <a:srgbClr val="CC0000"/>
                </a:solidFill>
                <a:latin typeface="Verdana"/>
                <a:cs typeface="Verdana"/>
              </a:rPr>
              <a:t> must be reduced to about 10 um</a:t>
            </a:r>
          </a:p>
        </p:txBody>
      </p:sp>
      <p:sp>
        <p:nvSpPr>
          <p:cNvPr id="8" name="Rectangle 7"/>
          <p:cNvSpPr/>
          <p:nvPr/>
        </p:nvSpPr>
        <p:spPr>
          <a:xfrm>
            <a:off x="6844481" y="677700"/>
            <a:ext cx="2151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E. Adli – Oslo University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2490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26836"/>
            <a:ext cx="7099710" cy="478888"/>
          </a:xfrm>
        </p:spPr>
        <p:txBody>
          <a:bodyPr/>
          <a:lstStyle/>
          <a:p>
            <a:r>
              <a:rPr lang="en-US" sz="2400" dirty="0" smtClean="0"/>
              <a:t>Summary of requirements for PWFA@CTF3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177" y="1156989"/>
            <a:ext cx="8408076" cy="4221163"/>
          </a:xfrm>
        </p:spPr>
        <p:txBody>
          <a:bodyPr/>
          <a:lstStyle/>
          <a:p>
            <a:r>
              <a:rPr lang="en-US" dirty="0" smtClean="0"/>
              <a:t> Two independent co-linear electron beams: </a:t>
            </a:r>
            <a:r>
              <a:rPr lang="en-US" sz="2000" dirty="0" smtClean="0"/>
              <a:t>~</a:t>
            </a:r>
            <a:r>
              <a:rPr lang="en-US" sz="2000" dirty="0" smtClean="0">
                <a:solidFill>
                  <a:srgbClr val="CC0000"/>
                </a:solidFill>
              </a:rPr>
              <a:t>adjustable relative timing</a:t>
            </a:r>
            <a:r>
              <a:rPr lang="en-US" sz="2000" dirty="0" smtClean="0"/>
              <a:t> with accuracy of ~</a:t>
            </a:r>
            <a:r>
              <a:rPr lang="en-US" sz="2000" dirty="0" smtClean="0">
                <a:solidFill>
                  <a:srgbClr val="CC0000"/>
                </a:solidFill>
              </a:rPr>
              <a:t>10 </a:t>
            </a:r>
            <a:r>
              <a:rPr lang="en-US" sz="2000" dirty="0" err="1" smtClean="0">
                <a:solidFill>
                  <a:srgbClr val="CC0000"/>
                </a:solidFill>
              </a:rPr>
              <a:t>fs</a:t>
            </a:r>
            <a:endParaRPr lang="en-US" sz="2000" dirty="0" smtClean="0">
              <a:solidFill>
                <a:srgbClr val="CC0000"/>
              </a:solidFill>
            </a:endParaRPr>
          </a:p>
          <a:p>
            <a:endParaRPr lang="en-US" sz="1000" dirty="0" smtClean="0">
              <a:solidFill>
                <a:srgbClr val="CC0000"/>
              </a:solidFill>
            </a:endParaRPr>
          </a:p>
          <a:p>
            <a:r>
              <a:rPr lang="en-US" dirty="0" smtClean="0"/>
              <a:t> Required upgrades to CALIFES : </a:t>
            </a:r>
          </a:p>
          <a:p>
            <a:pPr lvl="1"/>
            <a:r>
              <a:rPr lang="en-US" dirty="0" smtClean="0"/>
              <a:t> &lt;~ </a:t>
            </a:r>
            <a:r>
              <a:rPr lang="en-US" dirty="0" smtClean="0">
                <a:solidFill>
                  <a:srgbClr val="CC0000"/>
                </a:solidFill>
              </a:rPr>
              <a:t>150 um</a:t>
            </a:r>
            <a:r>
              <a:rPr lang="en-US" dirty="0" smtClean="0"/>
              <a:t> bunch length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as large single bunch charge as possible (ideal is  </a:t>
            </a:r>
            <a:r>
              <a:rPr lang="en-US" dirty="0" smtClean="0">
                <a:solidFill>
                  <a:srgbClr val="CC0000"/>
                </a:solidFill>
              </a:rPr>
              <a:t>&gt;~ 1 </a:t>
            </a:r>
            <a:r>
              <a:rPr lang="en-US" dirty="0" err="1" smtClean="0">
                <a:solidFill>
                  <a:srgbClr val="CC0000"/>
                </a:solidFill>
              </a:rPr>
              <a:t>nC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smtClean="0"/>
              <a:t>but this is not a hard requirement)</a:t>
            </a:r>
          </a:p>
          <a:p>
            <a:r>
              <a:rPr lang="en-US" dirty="0"/>
              <a:t> </a:t>
            </a:r>
            <a:r>
              <a:rPr lang="en-US" dirty="0" smtClean="0"/>
              <a:t>Required upgrades to the DB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CC0000"/>
                </a:solidFill>
              </a:rPr>
              <a:t>&lt;~ 150 um </a:t>
            </a:r>
            <a:r>
              <a:rPr lang="en-US" dirty="0" smtClean="0"/>
              <a:t>bunch length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olidFill>
                  <a:srgbClr val="CC0000"/>
                </a:solidFill>
              </a:rPr>
              <a:t>&gt;~ 100 MeV </a:t>
            </a:r>
            <a:r>
              <a:rPr lang="en-US" dirty="0" smtClean="0"/>
              <a:t>beam energy</a:t>
            </a:r>
          </a:p>
          <a:p>
            <a:pPr lvl="1"/>
            <a:r>
              <a:rPr lang="en-US" dirty="0"/>
              <a:t> </a:t>
            </a:r>
            <a:r>
              <a:rPr lang="en-US" dirty="0" smtClean="0">
                <a:solidFill>
                  <a:srgbClr val="CC0000"/>
                </a:solidFill>
              </a:rPr>
              <a:t>&lt;~ 10 um </a:t>
            </a:r>
            <a:r>
              <a:rPr lang="en-US" dirty="0" smtClean="0"/>
              <a:t>normalized </a:t>
            </a:r>
            <a:r>
              <a:rPr lang="en-US" dirty="0" err="1" smtClean="0"/>
              <a:t>emittances</a:t>
            </a:r>
            <a:r>
              <a:rPr lang="en-US" dirty="0" smtClean="0"/>
              <a:t> (linked to other parameters, like peak current; to be further studied)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possibility to extract single shot (to be studied further)</a:t>
            </a:r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dirty="0" smtClean="0"/>
              <a:t>Required </a:t>
            </a:r>
            <a:r>
              <a:rPr lang="en-US" dirty="0" smtClean="0"/>
              <a:t>upgrades to CTF3 complex</a:t>
            </a:r>
          </a:p>
          <a:p>
            <a:pPr lvl="1"/>
            <a:r>
              <a:rPr lang="en-US" dirty="0"/>
              <a:t> Installation of plasma </a:t>
            </a:r>
            <a:r>
              <a:rPr lang="en-US" dirty="0" smtClean="0"/>
              <a:t>cell and diagnostics</a:t>
            </a:r>
            <a:endParaRPr lang="en-US" dirty="0"/>
          </a:p>
          <a:p>
            <a:pPr lvl="1"/>
            <a:r>
              <a:rPr lang="en-US" dirty="0" smtClean="0"/>
              <a:t> Co-linear injection/extraction (energy based)</a:t>
            </a:r>
          </a:p>
        </p:txBody>
      </p:sp>
      <p:sp>
        <p:nvSpPr>
          <p:cNvPr id="4" name="Rectangle 3"/>
          <p:cNvSpPr/>
          <p:nvPr/>
        </p:nvSpPr>
        <p:spPr>
          <a:xfrm>
            <a:off x="6844481" y="677700"/>
            <a:ext cx="2151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E. Adli – Oslo University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9679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406013"/>
            <a:ext cx="8123237" cy="443299"/>
          </a:xfrm>
        </p:spPr>
        <p:txBody>
          <a:bodyPr/>
          <a:lstStyle/>
          <a:p>
            <a:r>
              <a:rPr lang="en-US" dirty="0" smtClean="0"/>
              <a:t>PWFA -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0400"/>
            <a:ext cx="9144000" cy="5651500"/>
          </a:xfrm>
        </p:spPr>
        <p:txBody>
          <a:bodyPr/>
          <a:lstStyle/>
          <a:p>
            <a:r>
              <a:rPr lang="en-US" dirty="0" smtClean="0"/>
              <a:t> In order to demonstrate the feasibility of plasma for accelerator applications, there is </a:t>
            </a:r>
            <a:r>
              <a:rPr lang="en-US" b="1" dirty="0" smtClean="0"/>
              <a:t>need for additional test facilities</a:t>
            </a:r>
            <a:r>
              <a:rPr lang="en-US" dirty="0" smtClean="0"/>
              <a:t>.  </a:t>
            </a:r>
            <a:endParaRPr lang="en-US" b="1" dirty="0" smtClean="0"/>
          </a:p>
          <a:p>
            <a:endParaRPr lang="en-US" dirty="0"/>
          </a:p>
          <a:p>
            <a:r>
              <a:rPr lang="en-US" dirty="0" smtClean="0"/>
              <a:t>CTF3 </a:t>
            </a:r>
            <a:r>
              <a:rPr lang="en-US" dirty="0" smtClean="0"/>
              <a:t>has potential to perform plasma experiments;  relevant to a PWFA-LC. </a:t>
            </a:r>
            <a:r>
              <a:rPr lang="en-US" dirty="0"/>
              <a:t>Complementary to </a:t>
            </a:r>
            <a:r>
              <a:rPr lang="en-US" dirty="0" smtClean="0"/>
              <a:t>AWAKE. Some overlap with FACET-II, FF.  The more </a:t>
            </a:r>
            <a:r>
              <a:rPr lang="en-US" b="1" dirty="0" smtClean="0"/>
              <a:t>precise</a:t>
            </a:r>
            <a:r>
              <a:rPr lang="en-US" dirty="0" smtClean="0"/>
              <a:t> we can control and diagnose bunches, the more attractive CTF3 is.</a:t>
            </a:r>
          </a:p>
          <a:p>
            <a:endParaRPr lang="en-US" dirty="0"/>
          </a:p>
          <a:p>
            <a:r>
              <a:rPr lang="en-US" dirty="0" smtClean="0"/>
              <a:t>Unique </a:t>
            </a:r>
            <a:r>
              <a:rPr lang="en-US" dirty="0" smtClean="0"/>
              <a:t>possibility to do multi-bunch plasma heating experiments possible (up to 1 GHz)</a:t>
            </a:r>
          </a:p>
          <a:p>
            <a:endParaRPr lang="en-US" dirty="0"/>
          </a:p>
          <a:p>
            <a:r>
              <a:rPr lang="en-US" dirty="0" smtClean="0"/>
              <a:t>Bunches </a:t>
            </a:r>
            <a:r>
              <a:rPr lang="en-US" dirty="0" smtClean="0"/>
              <a:t>would need to </a:t>
            </a:r>
            <a:r>
              <a:rPr lang="en-US" b="1" dirty="0" smtClean="0"/>
              <a:t>be compressed by a significant factor</a:t>
            </a:r>
          </a:p>
          <a:p>
            <a:endParaRPr lang="en-US" dirty="0"/>
          </a:p>
          <a:p>
            <a:r>
              <a:rPr lang="en-US" b="1" dirty="0" smtClean="0"/>
              <a:t>Single </a:t>
            </a:r>
            <a:r>
              <a:rPr lang="en-US" b="1" dirty="0" smtClean="0"/>
              <a:t>bunch </a:t>
            </a:r>
            <a:r>
              <a:rPr lang="en-US" dirty="0" smtClean="0"/>
              <a:t>capabilities for the DB strongly desired</a:t>
            </a:r>
          </a:p>
          <a:p>
            <a:endParaRPr lang="en-US" dirty="0"/>
          </a:p>
          <a:p>
            <a:r>
              <a:rPr lang="en-US" dirty="0" smtClean="0"/>
              <a:t>We </a:t>
            </a:r>
            <a:r>
              <a:rPr lang="en-US" dirty="0" smtClean="0"/>
              <a:t>are interested in further developing this proposal with CLIC/CTF3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44481" y="677700"/>
            <a:ext cx="2151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E. Adli – Oslo University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35037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8" y="259791"/>
            <a:ext cx="8631237" cy="578965"/>
          </a:xfrm>
        </p:spPr>
        <p:txBody>
          <a:bodyPr/>
          <a:lstStyle/>
          <a:p>
            <a:r>
              <a:rPr lang="en-US" dirty="0" smtClean="0"/>
              <a:t>X-band technology for FELs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605338" y="2100262"/>
            <a:ext cx="4506912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39750" indent="-539750">
              <a:lnSpc>
                <a:spcPct val="120000"/>
              </a:lnSpc>
            </a:pPr>
            <a:r>
              <a:rPr lang="en-US" sz="1300" b="1">
                <a:solidFill>
                  <a:schemeClr val="accent2"/>
                </a:solidFill>
                <a:latin typeface="Calibri" charset="0"/>
              </a:rPr>
              <a:t>ST</a:t>
            </a:r>
            <a:r>
              <a:rPr lang="en-US" sz="1300">
                <a:solidFill>
                  <a:schemeClr val="accent2"/>
                </a:solidFill>
                <a:latin typeface="Calibri" charset="0"/>
              </a:rPr>
              <a:t>	</a:t>
            </a:r>
            <a:r>
              <a:rPr lang="en-US" sz="1300" i="1">
                <a:solidFill>
                  <a:schemeClr val="accent2"/>
                </a:solidFill>
                <a:latin typeface="Calibri" charset="0"/>
              </a:rPr>
              <a:t>Elettra - Sincrotrone Trieste, Italy.</a:t>
            </a:r>
          </a:p>
          <a:p>
            <a:pPr marL="539750" indent="-539750">
              <a:lnSpc>
                <a:spcPct val="120000"/>
              </a:lnSpc>
            </a:pPr>
            <a:r>
              <a:rPr lang="en-US" sz="1300" b="1">
                <a:solidFill>
                  <a:schemeClr val="accent2"/>
                </a:solidFill>
                <a:latin typeface="Calibri" charset="0"/>
              </a:rPr>
              <a:t>CERN</a:t>
            </a:r>
            <a:r>
              <a:rPr lang="en-US" sz="1300">
                <a:solidFill>
                  <a:schemeClr val="accent2"/>
                </a:solidFill>
                <a:latin typeface="Calibri" charset="0"/>
              </a:rPr>
              <a:t>	</a:t>
            </a:r>
            <a:r>
              <a:rPr lang="en-US" sz="1300" i="1">
                <a:solidFill>
                  <a:schemeClr val="accent2"/>
                </a:solidFill>
                <a:latin typeface="Calibri" charset="0"/>
              </a:rPr>
              <a:t>CERN Geneva, Switzerland.</a:t>
            </a:r>
          </a:p>
          <a:p>
            <a:pPr marL="539750" indent="-539750">
              <a:lnSpc>
                <a:spcPct val="120000"/>
              </a:lnSpc>
            </a:pPr>
            <a:r>
              <a:rPr lang="en-US" sz="1300" b="1">
                <a:solidFill>
                  <a:schemeClr val="accent2"/>
                </a:solidFill>
                <a:latin typeface="Calibri" charset="0"/>
              </a:rPr>
              <a:t>JU</a:t>
            </a:r>
            <a:r>
              <a:rPr lang="en-US" sz="1300">
                <a:solidFill>
                  <a:schemeClr val="accent2"/>
                </a:solidFill>
                <a:latin typeface="Calibri" charset="0"/>
              </a:rPr>
              <a:t>	</a:t>
            </a:r>
            <a:r>
              <a:rPr lang="en-US" sz="1300" i="1">
                <a:solidFill>
                  <a:schemeClr val="accent2"/>
                </a:solidFill>
                <a:latin typeface="Calibri" charset="0"/>
              </a:rPr>
              <a:t>Jagiellonian University, Krakow, Poland.</a:t>
            </a:r>
          </a:p>
          <a:p>
            <a:pPr marL="539750" indent="-539750">
              <a:lnSpc>
                <a:spcPct val="120000"/>
              </a:lnSpc>
            </a:pPr>
            <a:r>
              <a:rPr lang="en-US" sz="1300" b="1">
                <a:solidFill>
                  <a:schemeClr val="accent2"/>
                </a:solidFill>
                <a:latin typeface="Calibri" charset="0"/>
              </a:rPr>
              <a:t>STFC</a:t>
            </a:r>
            <a:r>
              <a:rPr lang="en-US" sz="1300">
                <a:solidFill>
                  <a:schemeClr val="accent2"/>
                </a:solidFill>
                <a:latin typeface="Calibri" charset="0"/>
              </a:rPr>
              <a:t>	</a:t>
            </a:r>
            <a:r>
              <a:rPr lang="en-US" sz="1300" i="1">
                <a:solidFill>
                  <a:schemeClr val="accent2"/>
                </a:solidFill>
                <a:latin typeface="Calibri" charset="0"/>
              </a:rPr>
              <a:t>Daresbury Laboratory Cockcroft Institute, Daresbury, UK</a:t>
            </a:r>
          </a:p>
          <a:p>
            <a:pPr marL="539750" indent="-539750">
              <a:lnSpc>
                <a:spcPct val="120000"/>
              </a:lnSpc>
            </a:pPr>
            <a:r>
              <a:rPr lang="en-US" sz="1300" b="1">
                <a:solidFill>
                  <a:schemeClr val="accent2"/>
                </a:solidFill>
                <a:latin typeface="Calibri" charset="0"/>
              </a:rPr>
              <a:t>SINAP</a:t>
            </a:r>
            <a:r>
              <a:rPr lang="en-US" sz="1300">
                <a:solidFill>
                  <a:schemeClr val="accent2"/>
                </a:solidFill>
                <a:latin typeface="Calibri" charset="0"/>
              </a:rPr>
              <a:t>	</a:t>
            </a:r>
            <a:r>
              <a:rPr lang="en-US" sz="1300" i="1">
                <a:solidFill>
                  <a:schemeClr val="accent2"/>
                </a:solidFill>
                <a:latin typeface="Calibri" charset="0"/>
              </a:rPr>
              <a:t>Shangai Institute of Applied Physics, Shanghai, China.</a:t>
            </a:r>
          </a:p>
          <a:p>
            <a:pPr marL="539750" indent="-539750">
              <a:lnSpc>
                <a:spcPct val="120000"/>
              </a:lnSpc>
            </a:pPr>
            <a:r>
              <a:rPr lang="en-US" sz="1300" b="1">
                <a:solidFill>
                  <a:schemeClr val="accent2"/>
                </a:solidFill>
                <a:latin typeface="Calibri" charset="0"/>
              </a:rPr>
              <a:t>VDL </a:t>
            </a:r>
            <a:r>
              <a:rPr lang="en-US" sz="1300">
                <a:solidFill>
                  <a:schemeClr val="accent2"/>
                </a:solidFill>
                <a:latin typeface="Calibri" charset="0"/>
              </a:rPr>
              <a:t>	</a:t>
            </a:r>
            <a:r>
              <a:rPr lang="en-US" sz="1300" i="1">
                <a:solidFill>
                  <a:schemeClr val="accent2"/>
                </a:solidFill>
                <a:latin typeface="Calibri" charset="0"/>
              </a:rPr>
              <a:t>VDL ETG T&amp;D B.V., Eindhoven, Netherlands.</a:t>
            </a:r>
          </a:p>
          <a:p>
            <a:pPr marL="539750" indent="-539750">
              <a:lnSpc>
                <a:spcPct val="120000"/>
              </a:lnSpc>
            </a:pPr>
            <a:r>
              <a:rPr lang="en-US" sz="1300" b="1">
                <a:solidFill>
                  <a:schemeClr val="accent2"/>
                </a:solidFill>
                <a:latin typeface="Calibri" charset="0"/>
              </a:rPr>
              <a:t>OSLO</a:t>
            </a:r>
            <a:r>
              <a:rPr lang="en-US" sz="1300">
                <a:solidFill>
                  <a:schemeClr val="accent2"/>
                </a:solidFill>
                <a:latin typeface="Calibri" charset="0"/>
              </a:rPr>
              <a:t>	</a:t>
            </a:r>
            <a:r>
              <a:rPr lang="en-US" sz="1300" i="1">
                <a:solidFill>
                  <a:schemeClr val="accent2"/>
                </a:solidFill>
                <a:latin typeface="Calibri" charset="0"/>
              </a:rPr>
              <a:t>University of Oslo, Norway.</a:t>
            </a:r>
          </a:p>
          <a:p>
            <a:pPr marL="539750" indent="-539750">
              <a:lnSpc>
                <a:spcPct val="120000"/>
              </a:lnSpc>
            </a:pPr>
            <a:r>
              <a:rPr lang="en-US" sz="1300" b="1">
                <a:solidFill>
                  <a:schemeClr val="accent2"/>
                </a:solidFill>
                <a:latin typeface="Calibri" charset="0"/>
              </a:rPr>
              <a:t>IASA</a:t>
            </a:r>
            <a:r>
              <a:rPr lang="en-US" sz="1300">
                <a:solidFill>
                  <a:schemeClr val="accent2"/>
                </a:solidFill>
                <a:latin typeface="Calibri" charset="0"/>
              </a:rPr>
              <a:t>	</a:t>
            </a:r>
            <a:r>
              <a:rPr lang="en-US" sz="1300" i="1">
                <a:solidFill>
                  <a:schemeClr val="accent2"/>
                </a:solidFill>
                <a:latin typeface="Calibri" charset="0"/>
              </a:rPr>
              <a:t>National Technical University of Athens, Greece.</a:t>
            </a:r>
          </a:p>
          <a:p>
            <a:pPr marL="539750" indent="-539750">
              <a:lnSpc>
                <a:spcPct val="120000"/>
              </a:lnSpc>
            </a:pPr>
            <a:r>
              <a:rPr lang="en-US" sz="1300" b="1">
                <a:solidFill>
                  <a:schemeClr val="accent2"/>
                </a:solidFill>
                <a:latin typeface="Calibri" charset="0"/>
              </a:rPr>
              <a:t>UU</a:t>
            </a:r>
            <a:r>
              <a:rPr lang="en-US" sz="1300">
                <a:solidFill>
                  <a:schemeClr val="accent2"/>
                </a:solidFill>
                <a:latin typeface="Calibri" charset="0"/>
              </a:rPr>
              <a:t>	</a:t>
            </a:r>
            <a:r>
              <a:rPr lang="en-US" sz="1300" i="1">
                <a:solidFill>
                  <a:schemeClr val="accent2"/>
                </a:solidFill>
                <a:latin typeface="Calibri" charset="0"/>
              </a:rPr>
              <a:t>Uppsala University, Uppsala, Sweden.</a:t>
            </a:r>
          </a:p>
          <a:p>
            <a:pPr marL="539750" indent="-539750">
              <a:lnSpc>
                <a:spcPct val="120000"/>
              </a:lnSpc>
            </a:pPr>
            <a:r>
              <a:rPr lang="en-US" sz="1300" b="1">
                <a:solidFill>
                  <a:schemeClr val="accent2"/>
                </a:solidFill>
                <a:latin typeface="Calibri" charset="0"/>
              </a:rPr>
              <a:t>ASLS</a:t>
            </a:r>
            <a:r>
              <a:rPr lang="en-US" sz="1300">
                <a:solidFill>
                  <a:schemeClr val="accent2"/>
                </a:solidFill>
                <a:latin typeface="Calibri" charset="0"/>
              </a:rPr>
              <a:t>	</a:t>
            </a:r>
            <a:r>
              <a:rPr lang="en-US" sz="1300" i="1">
                <a:solidFill>
                  <a:schemeClr val="accent2"/>
                </a:solidFill>
                <a:latin typeface="Calibri" charset="0"/>
              </a:rPr>
              <a:t>Australian Synchrotron, Clayton, Australia.</a:t>
            </a:r>
          </a:p>
          <a:p>
            <a:pPr marL="539750" indent="-539750">
              <a:lnSpc>
                <a:spcPct val="120000"/>
              </a:lnSpc>
            </a:pPr>
            <a:r>
              <a:rPr lang="en-US" sz="1300" b="1">
                <a:solidFill>
                  <a:schemeClr val="accent2"/>
                </a:solidFill>
                <a:latin typeface="Calibri" charset="0"/>
              </a:rPr>
              <a:t>UA-IAT</a:t>
            </a:r>
            <a:r>
              <a:rPr lang="en-US" sz="1300">
                <a:solidFill>
                  <a:schemeClr val="accent2"/>
                </a:solidFill>
                <a:latin typeface="Calibri" charset="0"/>
              </a:rPr>
              <a:t>	</a:t>
            </a:r>
            <a:r>
              <a:rPr lang="en-US" sz="1300" i="1">
                <a:solidFill>
                  <a:schemeClr val="accent2"/>
                </a:solidFill>
                <a:latin typeface="Calibri" charset="0"/>
              </a:rPr>
              <a:t>Institute of Accelerator Technologies, Ankara, Turkey.</a:t>
            </a:r>
          </a:p>
          <a:p>
            <a:pPr marL="539750" indent="-539750">
              <a:lnSpc>
                <a:spcPct val="120000"/>
              </a:lnSpc>
            </a:pPr>
            <a:r>
              <a:rPr lang="en-US" sz="1300" b="1">
                <a:solidFill>
                  <a:schemeClr val="accent2"/>
                </a:solidFill>
                <a:latin typeface="Calibri" charset="0"/>
              </a:rPr>
              <a:t>ULANC</a:t>
            </a:r>
            <a:r>
              <a:rPr lang="en-US" sz="1300">
                <a:solidFill>
                  <a:schemeClr val="accent2"/>
                </a:solidFill>
                <a:latin typeface="Calibri" charset="0"/>
              </a:rPr>
              <a:t> </a:t>
            </a:r>
            <a:r>
              <a:rPr lang="en-US" sz="1300" i="1">
                <a:solidFill>
                  <a:schemeClr val="accent2"/>
                </a:solidFill>
                <a:latin typeface="Calibri" charset="0"/>
              </a:rPr>
              <a:t>Lancaster University, Lancaster, UK.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15938" y="910193"/>
            <a:ext cx="7777162" cy="1190069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GB" sz="2000" b="1" i="1" dirty="0" err="1">
                <a:solidFill>
                  <a:schemeClr val="accent2"/>
                </a:solidFill>
                <a:latin typeface="Calibri" charset="0"/>
              </a:rPr>
              <a:t>XbFEL</a:t>
            </a:r>
            <a:r>
              <a:rPr lang="en-GB" sz="2000" b="1" i="1" dirty="0">
                <a:solidFill>
                  <a:schemeClr val="accent2"/>
                </a:solidFill>
                <a:latin typeface="Calibri" charset="0"/>
              </a:rPr>
              <a:t> is a collaboration among several laboratories</a:t>
            </a:r>
          </a:p>
          <a:p>
            <a:pPr algn="ctr" eaLnBrk="0" hangingPunct="0">
              <a:lnSpc>
                <a:spcPct val="120000"/>
              </a:lnSpc>
            </a:pPr>
            <a:r>
              <a:rPr lang="en-GB" sz="2000" b="1" i="1" dirty="0">
                <a:solidFill>
                  <a:schemeClr val="accent2"/>
                </a:solidFill>
                <a:latin typeface="Calibri" charset="0"/>
              </a:rPr>
              <a:t>aimed at promoting the development of X-band technology for FEL based photon sources.</a:t>
            </a:r>
            <a:endParaRPr lang="en-US" sz="2000" b="1" i="1" dirty="0">
              <a:solidFill>
                <a:schemeClr val="accent2"/>
              </a:solidFill>
              <a:latin typeface="Calibri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200275"/>
            <a:ext cx="4592637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4562475"/>
            <a:ext cx="9652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5060950"/>
            <a:ext cx="2260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GECI-TMP-10-rev00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5122862"/>
            <a:ext cx="11636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ANd9GcQM5szuZyL_Tlh_lw-_smYpjf0vCjEbOCFZcIbuKgXdjTq4rJv49JG2W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5068887"/>
            <a:ext cx="6365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ntua-iasa_logo_sm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5849937"/>
            <a:ext cx="130016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University_of_Oslo_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5865812"/>
            <a:ext cx="7000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imagesGDMVSA8Z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732462"/>
            <a:ext cx="8890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Jagiellonian_University_%28logo%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940300"/>
            <a:ext cx="16557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5114925"/>
            <a:ext cx="10080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lancast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876925"/>
            <a:ext cx="10795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asls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5821362"/>
            <a:ext cx="201612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au_amble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73246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5068887"/>
            <a:ext cx="7921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538913" y="523811"/>
            <a:ext cx="25733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G. D’Auria </a:t>
            </a: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– </a:t>
            </a: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Elettra Trieste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5036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6545"/>
            <a:ext cx="9144000" cy="521841"/>
          </a:xfrm>
        </p:spPr>
        <p:txBody>
          <a:bodyPr/>
          <a:lstStyle/>
          <a:p>
            <a:r>
              <a:rPr lang="en-US" dirty="0"/>
              <a:t>Potential tests for an X-band FEL using the </a:t>
            </a:r>
            <a:r>
              <a:rPr lang="en-US" dirty="0" smtClean="0"/>
              <a:t>CALIFES beam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2223"/>
            <a:ext cx="1057233" cy="212725"/>
          </a:xfrm>
        </p:spPr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89363" y="1091066"/>
            <a:ext cx="7949812" cy="4984790"/>
            <a:chOff x="597094" y="1481435"/>
            <a:chExt cx="7949812" cy="49847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7094" y="1481435"/>
              <a:ext cx="7949812" cy="498479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19393" y="2742525"/>
              <a:ext cx="7873466" cy="999738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19391" y="4255641"/>
              <a:ext cx="7873467" cy="864639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19394" y="5502350"/>
              <a:ext cx="7876044" cy="963875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9393" y="1481435"/>
              <a:ext cx="7873466" cy="1261090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9392" y="3742263"/>
              <a:ext cx="7876045" cy="513378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19391" y="5120281"/>
              <a:ext cx="7873467" cy="382070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689363" y="6213612"/>
            <a:ext cx="1931414" cy="275252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New hardware required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06923" y="6213612"/>
            <a:ext cx="2344906" cy="275253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Hardware already  available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12958" y="6100521"/>
            <a:ext cx="3931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u="sng" dirty="0" smtClean="0">
                <a:solidFill>
                  <a:srgbClr val="007091"/>
                </a:solidFill>
                <a:latin typeface="Century Gothic"/>
                <a:cs typeface="Century Gothic"/>
              </a:rPr>
              <a:t>A. Latina</a:t>
            </a:r>
            <a:r>
              <a:rPr lang="en-US" sz="1200" i="1" dirty="0" smtClean="0">
                <a:solidFill>
                  <a:srgbClr val="007091"/>
                </a:solidFill>
                <a:latin typeface="Century Gothic"/>
                <a:cs typeface="Century Gothic"/>
              </a:rPr>
              <a:t> </a:t>
            </a:r>
            <a:r>
              <a:rPr lang="en-US" sz="1200" i="1" dirty="0">
                <a:solidFill>
                  <a:srgbClr val="007091"/>
                </a:solidFill>
                <a:latin typeface="Century Gothic"/>
                <a:cs typeface="Century Gothic"/>
              </a:rPr>
              <a:t>(CERN</a:t>
            </a:r>
            <a:r>
              <a:rPr lang="en-US" sz="1200" i="1" dirty="0" smtClean="0">
                <a:solidFill>
                  <a:srgbClr val="007091"/>
                </a:solidFill>
                <a:latin typeface="Century Gothic"/>
                <a:cs typeface="Century Gothic"/>
              </a:rPr>
              <a:t>) with </a:t>
            </a:r>
            <a:r>
              <a:rPr lang="en-US" sz="1200" i="1" dirty="0">
                <a:solidFill>
                  <a:srgbClr val="007091"/>
                </a:solidFill>
                <a:latin typeface="Century Gothic"/>
                <a:cs typeface="Century Gothic"/>
              </a:rPr>
              <a:t>relevant inputs from </a:t>
            </a:r>
          </a:p>
          <a:p>
            <a:r>
              <a:rPr lang="en-US" sz="1200" i="1" dirty="0">
                <a:solidFill>
                  <a:srgbClr val="007091"/>
                </a:solidFill>
                <a:latin typeface="Century Gothic"/>
                <a:cs typeface="Century Gothic"/>
              </a:rPr>
              <a:t>G. </a:t>
            </a:r>
            <a:r>
              <a:rPr lang="en-US" sz="1200" i="1" dirty="0" err="1">
                <a:solidFill>
                  <a:srgbClr val="007091"/>
                </a:solidFill>
                <a:latin typeface="Century Gothic"/>
                <a:cs typeface="Century Gothic"/>
              </a:rPr>
              <a:t>D’Auria</a:t>
            </a:r>
            <a:r>
              <a:rPr lang="en-US" sz="1200" i="1" dirty="0">
                <a:solidFill>
                  <a:srgbClr val="007091"/>
                </a:solidFill>
                <a:latin typeface="Century Gothic"/>
                <a:cs typeface="Century Gothic"/>
              </a:rPr>
              <a:t>, S. Di </a:t>
            </a:r>
            <a:r>
              <a:rPr lang="en-US" sz="1200" i="1" dirty="0" err="1">
                <a:solidFill>
                  <a:srgbClr val="007091"/>
                </a:solidFill>
                <a:latin typeface="Century Gothic"/>
                <a:cs typeface="Century Gothic"/>
              </a:rPr>
              <a:t>Mitri</a:t>
            </a:r>
            <a:r>
              <a:rPr lang="en-US" sz="1200" i="1" dirty="0">
                <a:solidFill>
                  <a:srgbClr val="007091"/>
                </a:solidFill>
                <a:latin typeface="Century Gothic"/>
                <a:cs typeface="Century Gothic"/>
              </a:rPr>
              <a:t> (ELETTRA), M. </a:t>
            </a:r>
            <a:r>
              <a:rPr lang="en-US" sz="1200" i="1" dirty="0" err="1">
                <a:solidFill>
                  <a:srgbClr val="007091"/>
                </a:solidFill>
                <a:latin typeface="Century Gothic"/>
                <a:cs typeface="Century Gothic"/>
              </a:rPr>
              <a:t>Pedrozzi</a:t>
            </a:r>
            <a:r>
              <a:rPr lang="en-US" sz="1200" i="1" dirty="0">
                <a:solidFill>
                  <a:srgbClr val="007091"/>
                </a:solidFill>
                <a:latin typeface="Century Gothic"/>
                <a:cs typeface="Century Gothic"/>
              </a:rPr>
              <a:t> (PSI), </a:t>
            </a:r>
          </a:p>
          <a:p>
            <a:r>
              <a:rPr lang="en-US" sz="1200" i="1" dirty="0">
                <a:solidFill>
                  <a:srgbClr val="007091"/>
                </a:solidFill>
                <a:latin typeface="Century Gothic"/>
                <a:cs typeface="Century Gothic"/>
              </a:rPr>
              <a:t>A. Dexter and G. Burt (Cockcroft, Lancaster)</a:t>
            </a:r>
          </a:p>
        </p:txBody>
      </p:sp>
    </p:spTree>
    <p:extLst>
      <p:ext uri="{BB962C8B-B14F-4D97-AF65-F5344CB8AC3E}">
        <p14:creationId xmlns:p14="http://schemas.microsoft.com/office/powerpoint/2010/main" val="347505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6834" y="342751"/>
            <a:ext cx="7991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smtClean="0">
                <a:solidFill>
                  <a:srgbClr val="00187E"/>
                </a:solidFill>
              </a:rPr>
              <a:t>Extension of CALIFES  for XFEL  oriented developments.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796529"/>
            <a:ext cx="9144000" cy="5878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b="1" dirty="0" smtClean="0"/>
              <a:t>Problematic:</a:t>
            </a:r>
          </a:p>
          <a:p>
            <a:pPr marL="180975" lvl="1" indent="-180975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C0000"/>
                </a:solidFill>
              </a:rPr>
              <a:t>Accessibility</a:t>
            </a:r>
            <a:r>
              <a:rPr lang="en-US" sz="1400" dirty="0" smtClean="0"/>
              <a:t> to the accelerator facility for beam dynamics and hardware </a:t>
            </a:r>
          </a:p>
          <a:p>
            <a:pPr marL="0" lvl="1"/>
            <a:r>
              <a:rPr lang="en-US" sz="1400" dirty="0"/>
              <a:t> </a:t>
            </a:r>
            <a:r>
              <a:rPr lang="en-US" sz="1400" dirty="0" smtClean="0"/>
              <a:t>  developments is extremely limited on FEL user facilities, running 24/7 for production</a:t>
            </a:r>
          </a:p>
          <a:p>
            <a:pPr marL="0" lvl="1"/>
            <a:endParaRPr lang="en-US" sz="600" dirty="0"/>
          </a:p>
          <a:p>
            <a:pPr marL="0" lvl="1"/>
            <a:r>
              <a:rPr lang="en-US" sz="1600" b="1" dirty="0" smtClean="0"/>
              <a:t>Ideal requirements for CALIFES:</a:t>
            </a:r>
          </a:p>
          <a:p>
            <a:pPr marL="180975" lvl="1" indent="-180975">
              <a:buFont typeface="Arial" panose="020B0604020202020204" pitchFamily="34" charset="0"/>
              <a:buChar char="•"/>
            </a:pPr>
            <a:r>
              <a:rPr lang="en-US" sz="1400" dirty="0" smtClean="0"/>
              <a:t>S-Band RF-</a:t>
            </a:r>
            <a:r>
              <a:rPr lang="en-US" sz="1400" dirty="0" err="1" smtClean="0"/>
              <a:t>Photoinjector</a:t>
            </a:r>
            <a:r>
              <a:rPr lang="en-US" sz="1400" dirty="0" smtClean="0"/>
              <a:t> system: high brightness beam could require some optimization of the lattice and the laser system (SITF experience is a good guideline)</a:t>
            </a:r>
          </a:p>
          <a:p>
            <a:pPr marL="180975" lvl="1" indent="-180975">
              <a:buFont typeface="Arial" panose="020B0604020202020204" pitchFamily="34" charset="0"/>
              <a:buChar char="•"/>
            </a:pPr>
            <a:r>
              <a:rPr lang="en-US" sz="1400" dirty="0" smtClean="0"/>
              <a:t>S-Band injector </a:t>
            </a:r>
            <a:r>
              <a:rPr lang="en-US" sz="1400" dirty="0" err="1" smtClean="0"/>
              <a:t>linac</a:t>
            </a:r>
            <a:r>
              <a:rPr lang="en-US" sz="1400" dirty="0" smtClean="0"/>
              <a:t> (~200-250 MeV)</a:t>
            </a:r>
          </a:p>
          <a:p>
            <a:pPr marL="180975" lvl="1" indent="-180975">
              <a:buFont typeface="Arial" panose="020B0604020202020204" pitchFamily="34" charset="0"/>
              <a:buChar char="•"/>
            </a:pPr>
            <a:r>
              <a:rPr lang="en-US" sz="1400" dirty="0" smtClean="0"/>
              <a:t>X-band longitudinal Phase space linearization (one cavity is sufficient)</a:t>
            </a:r>
          </a:p>
          <a:p>
            <a:pPr marL="180975" lvl="1" indent="-180975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C0000"/>
                </a:solidFill>
              </a:rPr>
              <a:t>Magnetic chicane for compression: PSI could lend the mechanics, the connecting long vacuum chambers and eventually the magnets of the SITF compressor (12m long, angle adjustable between 0° and 5°)</a:t>
            </a:r>
          </a:p>
          <a:p>
            <a:pPr marL="180975" lvl="1" indent="-180975">
              <a:buFont typeface="Arial" panose="020B0604020202020204" pitchFamily="34" charset="0"/>
              <a:buChar char="•"/>
            </a:pPr>
            <a:r>
              <a:rPr lang="en-US" sz="1400" dirty="0" smtClean="0"/>
              <a:t>S-Band deflector system for slice measurements</a:t>
            </a:r>
          </a:p>
          <a:p>
            <a:pPr marL="180975" lvl="1" indent="-180975">
              <a:buFont typeface="Arial" panose="020B0604020202020204" pitchFamily="34" charset="0"/>
              <a:buChar char="•"/>
            </a:pPr>
            <a:r>
              <a:rPr lang="en-US" sz="1400" dirty="0" smtClean="0"/>
              <a:t>Optics + high resolution COTR insensitive transverse monitor for emittance measurements: SITF design (R. Ischebeck) and experience could be used</a:t>
            </a:r>
          </a:p>
          <a:p>
            <a:pPr marL="0" lvl="1"/>
            <a:endParaRPr lang="en-US" sz="600" dirty="0" smtClean="0"/>
          </a:p>
          <a:p>
            <a:pPr marL="0" lvl="1"/>
            <a:r>
              <a:rPr lang="en-US" sz="1600" b="1" dirty="0" smtClean="0"/>
              <a:t>Study ideas: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Study of short pulse regime: CSR effects and development of instrumentation (in particular longitudinal)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Test of new generation RF photo injectors: for example S-band coaxial or C-Band (advanced design available at PSI)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/>
              <a:t>Development and </a:t>
            </a:r>
            <a:r>
              <a:rPr lang="en-US" sz="1400" dirty="0">
                <a:solidFill>
                  <a:srgbClr val="CC0000"/>
                </a:solidFill>
              </a:rPr>
              <a:t>test with beam of X-band deflector systems </a:t>
            </a:r>
            <a:r>
              <a:rPr lang="en-US" sz="1400" dirty="0"/>
              <a:t>(post undulator instrumentation)</a:t>
            </a:r>
          </a:p>
          <a:p>
            <a:pPr marL="266700" lvl="1" indent="-266700">
              <a:buFont typeface="+mj-lt"/>
              <a:buAutoNum type="arabicPeriod"/>
            </a:pPr>
            <a:r>
              <a:rPr lang="en-US" sz="1400" dirty="0" smtClean="0">
                <a:solidFill>
                  <a:srgbClr val="CC0000"/>
                </a:solidFill>
              </a:rPr>
              <a:t>Test of X-Band acceleration modules with beam</a:t>
            </a:r>
            <a:r>
              <a:rPr lang="en-US" sz="1400" dirty="0" smtClean="0"/>
              <a:t>: RF aspects, alignment issues, short and long range </a:t>
            </a:r>
            <a:r>
              <a:rPr lang="en-US" sz="1400" dirty="0" smtClean="0"/>
              <a:t>wake.</a:t>
            </a:r>
            <a:endParaRPr lang="en-US" sz="1400" dirty="0" smtClean="0"/>
          </a:p>
          <a:p>
            <a:pPr marL="266700" lvl="1" indent="-266700">
              <a:buFont typeface="+mj-lt"/>
              <a:buAutoNum type="arabicPeriod"/>
            </a:pPr>
            <a:r>
              <a:rPr lang="en-US" sz="1400" dirty="0" smtClean="0"/>
              <a:t>Study of HOM coupler for alignment purposes (cavity + electronics): one CLIAPSI cavity available at CERN, electronic development ongoing at PSI (M. Dehler)</a:t>
            </a:r>
          </a:p>
          <a:p>
            <a:pPr marL="0" lvl="1"/>
            <a:endParaRPr lang="en-US" sz="600" dirty="0" smtClean="0"/>
          </a:p>
          <a:p>
            <a:pPr marL="0" lvl="1"/>
            <a:r>
              <a:rPr lang="en-US" sz="1600" b="1" dirty="0" smtClean="0"/>
              <a:t>If enough space available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Demonstration of non-linear magnetic compression  with negative R56 and adjustable T566. Preliminary design study available at PSI (A. </a:t>
            </a:r>
            <a:r>
              <a:rPr lang="en-US" sz="1400" dirty="0" err="1" smtClean="0"/>
              <a:t>Streun</a:t>
            </a:r>
            <a:r>
              <a:rPr lang="en-US" sz="1400" dirty="0" smtClean="0"/>
              <a:t>). Required ~30 m and multipole magnets. Complex but: </a:t>
            </a:r>
          </a:p>
          <a:p>
            <a:pPr marL="273050" lvl="1"/>
            <a:r>
              <a:rPr lang="en-US" sz="1400" dirty="0" smtClean="0"/>
              <a:t>X-band linearization </a:t>
            </a:r>
            <a:r>
              <a:rPr lang="en-US" sz="1400" dirty="0" smtClean="0"/>
              <a:t>not required, </a:t>
            </a:r>
            <a:r>
              <a:rPr lang="en-US" sz="1400" dirty="0" smtClean="0">
                <a:sym typeface="Symbol"/>
              </a:rPr>
              <a:t>one </a:t>
            </a:r>
            <a:r>
              <a:rPr lang="en-US" sz="1400" dirty="0" smtClean="0">
                <a:sym typeface="Symbol"/>
              </a:rPr>
              <a:t>important source of jitter removed  increases of compression stability.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74316"/>
            <a:ext cx="2968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Courtesy of M.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Pedrozzi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M.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Dehler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M.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Leich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 descr="Screen Shot 2015-01-29 at 17.5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25" y="796529"/>
            <a:ext cx="1160677" cy="4659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49868" y="1225865"/>
            <a:ext cx="2294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M. Dehler, M. Pedrozzi, M. Leich – PSI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3489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2A1D22C-41CB-F742-84E3-C1E2B0AA0361}" type="datetime1">
              <a:rPr lang="en-US" smtClean="0"/>
              <a:pPr/>
              <a:t>30/01/15</a:t>
            </a:fld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050" y="1177925"/>
            <a:ext cx="7410450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1405369" y="3868053"/>
            <a:ext cx="1319575" cy="89722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5" name="Picture 6" descr="DSC_0157"/>
          <p:cNvPicPr>
            <a:picLocks noChangeAspect="1" noChangeArrowheads="1"/>
          </p:cNvPicPr>
          <p:nvPr/>
        </p:nvPicPr>
        <p:blipFill rotWithShape="1">
          <a:blip r:embed="rId3" cstate="print"/>
          <a:srcRect t="8797" b="15044"/>
          <a:stretch/>
        </p:blipFill>
        <p:spPr bwMode="auto">
          <a:xfrm>
            <a:off x="164187" y="1295543"/>
            <a:ext cx="2174735" cy="19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RR2010040800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3681" y="1295543"/>
            <a:ext cx="2484871" cy="169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43"/>
          <p:cNvSpPr>
            <a:spLocks noChangeArrowheads="1"/>
          </p:cNvSpPr>
          <p:nvPr/>
        </p:nvSpPr>
        <p:spPr bwMode="auto">
          <a:xfrm>
            <a:off x="1735982" y="365859"/>
            <a:ext cx="4964112" cy="70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GB" sz="2800" dirty="0" smtClean="0">
                <a:solidFill>
                  <a:srgbClr val="00187E"/>
                </a:solidFill>
                <a:latin typeface="Century Gothic"/>
                <a:cs typeface="Century Gothic"/>
              </a:rPr>
              <a:t>The next two years…</a:t>
            </a:r>
            <a:endParaRPr lang="en-US" sz="2800" dirty="0">
              <a:solidFill>
                <a:srgbClr val="00187E"/>
              </a:solidFill>
              <a:latin typeface="Century Gothic"/>
              <a:cs typeface="Century Gothic"/>
            </a:endParaRPr>
          </a:p>
        </p:txBody>
      </p:sp>
      <p:pic>
        <p:nvPicPr>
          <p:cNvPr id="21" name="Picture 20" descr="Screen Shot 2015-01-26 at 09.58.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382" y="4034715"/>
            <a:ext cx="2808658" cy="1988804"/>
          </a:xfrm>
          <a:prstGeom prst="rect">
            <a:avLst/>
          </a:prstGeom>
        </p:spPr>
      </p:pic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 flipV="1">
            <a:off x="4983729" y="2990889"/>
            <a:ext cx="1994922" cy="100679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>
            <a:off x="4489540" y="4343444"/>
            <a:ext cx="1403842" cy="152519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0" name="Straight Connector 29"/>
          <p:cNvCxnSpPr>
            <a:cxnSpLocks noChangeShapeType="1"/>
          </p:cNvCxnSpPr>
          <p:nvPr/>
        </p:nvCxnSpPr>
        <p:spPr bwMode="auto">
          <a:xfrm flipH="1">
            <a:off x="3116264" y="4674371"/>
            <a:ext cx="745895" cy="142510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2" name="Picture 3" descr="\\cern.ch\dfs\Users\j\jarobert\Documents\My Pictures\ctfpfflayout_jan2015_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780" y="1738441"/>
            <a:ext cx="3116760" cy="15654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DSC_012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076" y="4892675"/>
            <a:ext cx="2643187" cy="166846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2942225" y="6099473"/>
            <a:ext cx="1319362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 eaLnBrk="1" hangingPunct="1">
              <a:buFontTx/>
              <a:buNone/>
            </a:pPr>
            <a:r>
              <a:rPr lang="en-US" sz="1200" dirty="0" smtClean="0">
                <a:solidFill>
                  <a:srgbClr val="C00000"/>
                </a:solidFill>
                <a:latin typeface="Century Gothic"/>
                <a:ea typeface="ＭＳ Ｐゴシック" pitchFamily="-111" charset="-128"/>
                <a:cs typeface="Century Gothic"/>
              </a:rPr>
              <a:t>TBL deceleration</a:t>
            </a:r>
            <a:endParaRPr lang="en-US" sz="1200" dirty="0">
              <a:solidFill>
                <a:srgbClr val="C00000"/>
              </a:solidFill>
              <a:latin typeface="Century Gothic"/>
              <a:ea typeface="ＭＳ Ｐゴシック" pitchFamily="-111" charset="-128"/>
              <a:cs typeface="Century Gothic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5634105" y="5868640"/>
            <a:ext cx="1922012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 eaLnBrk="1" hangingPunct="1">
              <a:buFontTx/>
              <a:buNone/>
            </a:pPr>
            <a:r>
              <a:rPr lang="en-US" sz="1200" dirty="0" smtClean="0">
                <a:solidFill>
                  <a:srgbClr val="C00000"/>
                </a:solidFill>
                <a:latin typeface="Century Gothic"/>
                <a:ea typeface="ＭＳ Ｐゴシック" pitchFamily="-111" charset="-128"/>
                <a:cs typeface="Century Gothic"/>
              </a:rPr>
              <a:t>Two Beam Module,</a:t>
            </a:r>
          </a:p>
          <a:p>
            <a:pPr algn="l" eaLnBrk="1" hangingPunct="1">
              <a:buFontTx/>
              <a:buNone/>
            </a:pPr>
            <a:r>
              <a:rPr lang="en-US" sz="1200" dirty="0" smtClean="0">
                <a:solidFill>
                  <a:srgbClr val="C00000"/>
                </a:solidFill>
                <a:latin typeface="Century Gothic"/>
                <a:cs typeface="Century Gothic"/>
              </a:rPr>
              <a:t>Wake-field monitors…</a:t>
            </a:r>
            <a:endParaRPr lang="en-US" sz="1200" dirty="0">
              <a:solidFill>
                <a:srgbClr val="C00000"/>
              </a:solidFill>
              <a:latin typeface="Century Gothic"/>
              <a:ea typeface="ＭＳ Ｐゴシック" pitchFamily="-111" charset="-128"/>
              <a:cs typeface="Century Gothic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135326" y="3129388"/>
            <a:ext cx="1241181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 eaLnBrk="1" hangingPunct="1">
              <a:buFontTx/>
              <a:buNone/>
              <a:defRPr/>
            </a:pPr>
            <a:r>
              <a:rPr lang="en-US" sz="1200" dirty="0" smtClean="0">
                <a:solidFill>
                  <a:srgbClr val="C00000"/>
                </a:solidFill>
                <a:latin typeface="Century Gothic"/>
                <a:ea typeface="ＭＳ Ｐゴシック" charset="-128"/>
                <a:cs typeface="Century Gothic"/>
              </a:rPr>
              <a:t>Dogleg Beam loading experiment</a:t>
            </a:r>
            <a:endParaRPr lang="en-US" sz="1200" dirty="0">
              <a:solidFill>
                <a:srgbClr val="C00000"/>
              </a:solidFill>
              <a:latin typeface="Century Gothic"/>
              <a:ea typeface="ＭＳ Ｐゴシック" charset="-128"/>
              <a:cs typeface="Century Gothic"/>
            </a:endParaRPr>
          </a:p>
        </p:txBody>
      </p: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4489540" y="1738441"/>
            <a:ext cx="673886" cy="172061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20630" y="1295543"/>
            <a:ext cx="2043110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 eaLnBrk="1" hangingPunct="1">
              <a:buFontTx/>
              <a:buNone/>
              <a:defRPr/>
            </a:pPr>
            <a:r>
              <a:rPr lang="en-US" sz="1400" dirty="0" smtClean="0">
                <a:solidFill>
                  <a:srgbClr val="C00000"/>
                </a:solidFill>
                <a:latin typeface="Century Gothic"/>
                <a:ea typeface="ＭＳ Ｐゴシック" charset="-128"/>
                <a:cs typeface="Century Gothic"/>
              </a:rPr>
              <a:t>Phase feed-forward experiment</a:t>
            </a:r>
            <a:endParaRPr lang="en-US" sz="1400" dirty="0">
              <a:solidFill>
                <a:srgbClr val="C00000"/>
              </a:solidFill>
              <a:latin typeface="Century Gothic"/>
              <a:ea typeface="ＭＳ Ｐゴシック" charset="-128"/>
              <a:cs typeface="Century Gothic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978651" y="2898555"/>
            <a:ext cx="1723389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 eaLnBrk="1" hangingPunct="1">
              <a:buFontTx/>
              <a:buNone/>
            </a:pPr>
            <a:r>
              <a:rPr lang="en-US" sz="1200" dirty="0" smtClean="0">
                <a:solidFill>
                  <a:srgbClr val="C00000"/>
                </a:solidFill>
                <a:latin typeface="Century Gothic"/>
                <a:ea typeface="ＭＳ Ｐゴシック" pitchFamily="-111" charset="-128"/>
                <a:cs typeface="Century Gothic"/>
              </a:rPr>
              <a:t>Diagnostics R&amp;D using CALIFES</a:t>
            </a:r>
            <a:endParaRPr lang="en-US" sz="1200" dirty="0">
              <a:solidFill>
                <a:srgbClr val="C00000"/>
              </a:solidFill>
              <a:latin typeface="Century Gothic"/>
              <a:ea typeface="ＭＳ Ｐゴシック" pitchFamily="-111" charset="-128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61564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5" grpId="0" animBg="1"/>
      <p:bldP spid="5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0217"/>
            <a:ext cx="9144000" cy="655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1892"/>
            <a:ext cx="8229600" cy="44761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Advanced Beam Physics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1150"/>
            <a:ext cx="8229600" cy="510691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Compare the performances of a purely-magnetic compression scheme, </a:t>
            </a:r>
            <a:r>
              <a:rPr lang="en-US" dirty="0" err="1" smtClean="0"/>
              <a:t>w.r.t</a:t>
            </a:r>
            <a:r>
              <a:rPr lang="en-US" dirty="0" smtClean="0"/>
              <a:t>. one including velocity bunching, both in terms of macroscopic properties of the beam as well as in terms of micro-bunching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Micro-bunching gain measurements and comparison with analytical models</a:t>
            </a:r>
          </a:p>
          <a:p>
            <a:endParaRPr lang="en-US" dirty="0" smtClean="0"/>
          </a:p>
          <a:p>
            <a:r>
              <a:rPr lang="en-US" dirty="0" smtClean="0"/>
              <a:t>Electron beam shot-noise bunching suppression + lasing (some </a:t>
            </a:r>
            <a:r>
              <a:rPr lang="en-US" dirty="0" err="1" smtClean="0"/>
              <a:t>undulators</a:t>
            </a:r>
            <a:r>
              <a:rPr lang="en-US" dirty="0" smtClean="0"/>
              <a:t> would be needed)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Tests of Double-Bend </a:t>
            </a:r>
            <a:r>
              <a:rPr lang="en-US" dirty="0" err="1" smtClean="0"/>
              <a:t>Achromat</a:t>
            </a:r>
            <a:r>
              <a:rPr lang="en-US" dirty="0" smtClean="0"/>
              <a:t> (DBA) with CSR suppression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rgbClr val="CC0000"/>
                </a:solidFill>
              </a:rPr>
              <a:t>Electron comb generation using masks in a dispersive region, and transport control</a:t>
            </a:r>
          </a:p>
          <a:p>
            <a:endParaRPr lang="en-US" dirty="0" smtClean="0"/>
          </a:p>
          <a:p>
            <a:r>
              <a:rPr lang="en-US" dirty="0" smtClean="0"/>
              <a:t>Tests of </a:t>
            </a:r>
            <a:r>
              <a:rPr lang="en-US" dirty="0" smtClean="0">
                <a:solidFill>
                  <a:srgbClr val="CC0000"/>
                </a:solidFill>
              </a:rPr>
              <a:t>bunch compression with </a:t>
            </a:r>
            <a:r>
              <a:rPr lang="en-US" dirty="0" err="1" smtClean="0">
                <a:solidFill>
                  <a:srgbClr val="CC0000"/>
                </a:solidFill>
              </a:rPr>
              <a:t>sextupoles</a:t>
            </a:r>
            <a:r>
              <a:rPr lang="en-US" dirty="0" smtClean="0"/>
              <a:t> in the dispersive region (verify the impact on the longitudinal phase space)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Measurement of emittance scaling with the photo-injector charge (models predict a shift from power of ½ to 1/3 but needs more accurate studies)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38913" y="809505"/>
            <a:ext cx="25733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S. Di Mitri – Elettra Trieste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2093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09" y="293816"/>
            <a:ext cx="4381244" cy="571500"/>
          </a:xfrm>
        </p:spPr>
        <p:txBody>
          <a:bodyPr/>
          <a:lstStyle/>
          <a:p>
            <a:r>
              <a:rPr lang="en-US" dirty="0" smtClean="0"/>
              <a:t>Shaping </a:t>
            </a:r>
            <a:r>
              <a:rPr lang="en-US" dirty="0"/>
              <a:t>ability of Masks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38368" y="963590"/>
            <a:ext cx="200563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u="sng" dirty="0">
                <a:solidFill>
                  <a:srgbClr val="000000"/>
                </a:solidFill>
              </a:rPr>
              <a:t>Multiple masks </a:t>
            </a:r>
            <a:r>
              <a:rPr lang="en-US" sz="1200" u="sng" dirty="0" smtClean="0">
                <a:solidFill>
                  <a:srgbClr val="000000"/>
                </a:solidFill>
              </a:rPr>
              <a:t>used </a:t>
            </a:r>
            <a:r>
              <a:rPr lang="en-US" sz="1200" u="sng" dirty="0">
                <a:solidFill>
                  <a:srgbClr val="000000"/>
                </a:solidFill>
              </a:rPr>
              <a:t>to </a:t>
            </a:r>
            <a:r>
              <a:rPr lang="en-US" sz="1200" u="sng" dirty="0" smtClean="0">
                <a:solidFill>
                  <a:srgbClr val="000000"/>
                </a:solidFill>
              </a:rPr>
              <a:t>study </a:t>
            </a:r>
            <a:r>
              <a:rPr lang="en-US" sz="1200" u="sng" dirty="0">
                <a:solidFill>
                  <a:srgbClr val="000000"/>
                </a:solidFill>
              </a:rPr>
              <a:t>bunch </a:t>
            </a:r>
            <a:r>
              <a:rPr lang="en-US" sz="1200" u="sng" dirty="0" smtClean="0">
                <a:solidFill>
                  <a:srgbClr val="000000"/>
                </a:solidFill>
              </a:rPr>
              <a:t>shaping</a:t>
            </a:r>
            <a:endParaRPr lang="en-US" sz="1200" u="sng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849" y="3565133"/>
            <a:ext cx="279875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i="1" dirty="0" smtClean="0">
                <a:latin typeface="Times New Roman" pitchFamily="18" charset="0"/>
                <a:cs typeface="Times New Roman" pitchFamily="18" charset="0"/>
              </a:rPr>
              <a:t>PARMELA Simulation results</a:t>
            </a:r>
            <a:endParaRPr lang="ko-KR" altLang="en-US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그룹 2057"/>
          <p:cNvGrpSpPr/>
          <p:nvPr/>
        </p:nvGrpSpPr>
        <p:grpSpPr>
          <a:xfrm>
            <a:off x="3635313" y="579566"/>
            <a:ext cx="5412582" cy="3924843"/>
            <a:chOff x="3635313" y="885046"/>
            <a:chExt cx="5412582" cy="3924843"/>
          </a:xfrm>
        </p:grpSpPr>
        <p:graphicFrame>
          <p:nvGraphicFramePr>
            <p:cNvPr id="7" name="개체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5389409"/>
                </p:ext>
              </p:extLst>
            </p:nvPr>
          </p:nvGraphicFramePr>
          <p:xfrm>
            <a:off x="3635313" y="885046"/>
            <a:ext cx="2088815" cy="22940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5" name="SPW 10.0 Graph" r:id="rId3" imgW="6972120" imgH="7656840" progId="SigmaPlotGraphicObject.9">
                    <p:embed/>
                  </p:oleObj>
                </mc:Choice>
                <mc:Fallback>
                  <p:oleObj name="SPW 10.0 Graph" r:id="rId3" imgW="6972120" imgH="7656840" progId="SigmaPlotGraphicObject.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635313" y="885046"/>
                          <a:ext cx="2088815" cy="22940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개체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7192338"/>
                </p:ext>
              </p:extLst>
            </p:nvPr>
          </p:nvGraphicFramePr>
          <p:xfrm>
            <a:off x="5011189" y="885046"/>
            <a:ext cx="2840644" cy="22940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6" name="SPW 10.0 Graph" r:id="rId5" imgW="9480240" imgH="7656120" progId="SigmaPlotGraphicObject.9">
                    <p:embed/>
                  </p:oleObj>
                </mc:Choice>
                <mc:Fallback>
                  <p:oleObj name="SPW 10.0 Graph" r:id="rId5" imgW="9480240" imgH="7656120" progId="SigmaPlotGraphicObject.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011189" y="885046"/>
                          <a:ext cx="2840644" cy="22940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개체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3840422"/>
                </p:ext>
              </p:extLst>
            </p:nvPr>
          </p:nvGraphicFramePr>
          <p:xfrm>
            <a:off x="3694320" y="2492896"/>
            <a:ext cx="1883607" cy="22940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7" name="SPW 10.0 Graph" r:id="rId7" imgW="6285240" imgH="7655040" progId="SigmaPlotGraphicObject.9">
                    <p:embed/>
                  </p:oleObj>
                </mc:Choice>
                <mc:Fallback>
                  <p:oleObj name="SPW 10.0 Graph" r:id="rId7" imgW="6285240" imgH="7655040" progId="SigmaPlotGraphicObject.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694320" y="2492896"/>
                          <a:ext cx="1883607" cy="22940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개체 20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96207287"/>
                </p:ext>
              </p:extLst>
            </p:nvPr>
          </p:nvGraphicFramePr>
          <p:xfrm>
            <a:off x="4599453" y="2534685"/>
            <a:ext cx="3441033" cy="2275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8" name="SPW 10.0 Graph" r:id="rId9" imgW="11304720" imgH="7475040" progId="SigmaPlotGraphicObject.9">
                    <p:embed/>
                  </p:oleObj>
                </mc:Choice>
                <mc:Fallback>
                  <p:oleObj name="SPW 10.0 Graph" r:id="rId9" imgW="11304720" imgH="7475040" progId="SigmaPlotGraphicObject.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599453" y="2534685"/>
                          <a:ext cx="3441033" cy="22752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개체 20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3499090"/>
                </p:ext>
              </p:extLst>
            </p:nvPr>
          </p:nvGraphicFramePr>
          <p:xfrm>
            <a:off x="7164288" y="1677524"/>
            <a:ext cx="1883607" cy="22940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9" name="SPW 10.0 Graph" r:id="rId11" imgW="6138360" imgH="7476120" progId="SigmaPlotGraphicObject.9">
                    <p:embed/>
                  </p:oleObj>
                </mc:Choice>
                <mc:Fallback>
                  <p:oleObj name="SPW 10.0 Graph" r:id="rId11" imgW="6138360" imgH="7476120" progId="SigmaPlotGraphicObject.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164288" y="1677524"/>
                          <a:ext cx="1883607" cy="22940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" name="개체 20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994157"/>
              </p:ext>
            </p:extLst>
          </p:nvPr>
        </p:nvGraphicFramePr>
        <p:xfrm>
          <a:off x="35496" y="4140091"/>
          <a:ext cx="3028826" cy="2641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SPW 10.0 Graph" r:id="rId13" imgW="5366520" imgH="4680720" progId="SigmaPlotGraphicObject.9">
                  <p:embed/>
                </p:oleObj>
              </mc:Choice>
              <mc:Fallback>
                <p:oleObj name="SPW 10.0 Graph" r:id="rId13" imgW="5366520" imgH="46807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5496" y="4140091"/>
                        <a:ext cx="3028826" cy="2641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20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845249"/>
              </p:ext>
            </p:extLst>
          </p:nvPr>
        </p:nvGraphicFramePr>
        <p:xfrm>
          <a:off x="2915816" y="4140091"/>
          <a:ext cx="3028826" cy="2641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SPW 10.0 Graph" r:id="rId15" imgW="5366520" imgH="4680720" progId="SigmaPlotGraphicObject.9">
                  <p:embed/>
                </p:oleObj>
              </mc:Choice>
              <mc:Fallback>
                <p:oleObj name="SPW 10.0 Graph" r:id="rId15" imgW="5366520" imgH="46807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915816" y="4140091"/>
                        <a:ext cx="3028826" cy="2641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20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789704"/>
              </p:ext>
            </p:extLst>
          </p:nvPr>
        </p:nvGraphicFramePr>
        <p:xfrm>
          <a:off x="5796136" y="4140091"/>
          <a:ext cx="3028826" cy="2641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SPW 10.0 Graph" r:id="rId17" imgW="5366520" imgH="4680720" progId="SigmaPlotGraphicObject.9">
                  <p:embed/>
                </p:oleObj>
              </mc:Choice>
              <mc:Fallback>
                <p:oleObj name="SPW 10.0 Graph" r:id="rId17" imgW="5366520" imgH="468072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796136" y="4140091"/>
                        <a:ext cx="3028826" cy="2641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24261" y="3904322"/>
            <a:ext cx="2520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Horizontal profile after the mask</a:t>
            </a:r>
          </a:p>
          <a:p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Final current profile</a:t>
            </a:r>
            <a:endParaRPr lang="ko-KR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직선 연결선 2063"/>
          <p:cNvCxnSpPr/>
          <p:nvPr/>
        </p:nvCxnSpPr>
        <p:spPr>
          <a:xfrm>
            <a:off x="107504" y="4068083"/>
            <a:ext cx="504056" cy="0"/>
          </a:xfrm>
          <a:prstGeom prst="line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49"/>
          <p:cNvCxnSpPr/>
          <p:nvPr/>
        </p:nvCxnSpPr>
        <p:spPr>
          <a:xfrm>
            <a:off x="111696" y="4271407"/>
            <a:ext cx="504056" cy="0"/>
          </a:xfrm>
          <a:prstGeom prst="line">
            <a:avLst/>
          </a:prstGeom>
          <a:ln w="31750">
            <a:solidFill>
              <a:srgbClr val="0000FF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그룹 2058"/>
          <p:cNvGrpSpPr/>
          <p:nvPr/>
        </p:nvGrpSpPr>
        <p:grpSpPr>
          <a:xfrm>
            <a:off x="-228600" y="824276"/>
            <a:ext cx="3454271" cy="2911623"/>
            <a:chOff x="-272687" y="770114"/>
            <a:chExt cx="3922831" cy="3358677"/>
          </a:xfrm>
        </p:grpSpPr>
        <p:graphicFrame>
          <p:nvGraphicFramePr>
            <p:cNvPr id="19" name="개체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26770388"/>
                </p:ext>
              </p:extLst>
            </p:nvPr>
          </p:nvGraphicFramePr>
          <p:xfrm>
            <a:off x="-272687" y="770114"/>
            <a:ext cx="3922831" cy="33586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3" name="SPW 10.0 Graph" r:id="rId19" imgW="9151920" imgH="7835400" progId="SigmaPlotGraphicObject.9">
                    <p:embed/>
                  </p:oleObj>
                </mc:Choice>
                <mc:Fallback>
                  <p:oleObj name="SPW 10.0 Graph" r:id="rId19" imgW="9151920" imgH="7835400" progId="SigmaPlotGraphicObject.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-272687" y="770114"/>
                          <a:ext cx="3922831" cy="335867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539552" y="1403896"/>
              <a:ext cx="2376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Before Mask</a:t>
              </a:r>
              <a:endParaRPr lang="ko-KR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오른쪽 화살표 2059"/>
          <p:cNvSpPr/>
          <p:nvPr/>
        </p:nvSpPr>
        <p:spPr>
          <a:xfrm>
            <a:off x="2719943" y="2348880"/>
            <a:ext cx="987961" cy="43204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2668523" y="1988096"/>
            <a:ext cx="1072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i="1" dirty="0" smtClean="0">
                <a:latin typeface="Times New Roman" pitchFamily="18" charset="0"/>
                <a:cs typeface="Times New Roman" pitchFamily="18" charset="0"/>
              </a:rPr>
              <a:t>Apply</a:t>
            </a:r>
            <a:endParaRPr lang="ko-KR" alt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65884" y="2771636"/>
            <a:ext cx="1072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i="1" dirty="0" smtClean="0">
                <a:latin typeface="Times New Roman" pitchFamily="18" charset="0"/>
                <a:cs typeface="Times New Roman" pitchFamily="18" charset="0"/>
              </a:rPr>
              <a:t>Mask</a:t>
            </a:r>
            <a:endParaRPr lang="ko-KR" alt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31556" y="580832"/>
            <a:ext cx="17806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W. Gai – Argonne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83769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490716"/>
            <a:ext cx="8123237" cy="461851"/>
          </a:xfrm>
        </p:spPr>
        <p:txBody>
          <a:bodyPr/>
          <a:lstStyle/>
          <a:p>
            <a:r>
              <a:rPr lang="en-US" dirty="0" smtClean="0"/>
              <a:t>Bunch length flexibility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64670" y="1186986"/>
            <a:ext cx="8629651" cy="38738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In many cases a (very)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short bunch length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is required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 dirty="0" smtClean="0">
              <a:latin typeface="Century Gothic"/>
              <a:ea typeface="+mn-ea"/>
              <a:cs typeface="Century Gothic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May be accessible using a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magnetic chicane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or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dogleg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(need some compression studies, implications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 on off-crest phase, short range wake-fields)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 baseline="0" dirty="0" smtClean="0">
              <a:latin typeface="Century Gothic"/>
              <a:ea typeface="+mn-ea"/>
              <a:cs typeface="Century Gothic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Other possibility,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187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RF deflector + collimator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(crabbing). May also implement a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tw</a:t>
            </a:r>
            <a:r>
              <a:rPr lang="en-US" sz="1800" dirty="0" err="1" smtClean="0">
                <a:latin typeface="Century Gothic"/>
                <a:ea typeface="+mn-ea"/>
                <a:cs typeface="Century Gothic"/>
              </a:rPr>
              <a:t>o</a:t>
            </a:r>
            <a:r>
              <a:rPr lang="en-US" sz="1800" dirty="0" smtClean="0">
                <a:latin typeface="Century Gothic"/>
                <a:ea typeface="+mn-ea"/>
                <a:cs typeface="Century Gothic"/>
              </a:rPr>
              <a:t>-deflector solution (</a:t>
            </a:r>
            <a:r>
              <a:rPr lang="en-US" sz="1800" dirty="0" smtClean="0">
                <a:solidFill>
                  <a:srgbClr val="00187E"/>
                </a:solidFill>
                <a:latin typeface="Century Gothic"/>
                <a:ea typeface="+mn-ea"/>
                <a:cs typeface="Century Gothic"/>
              </a:rPr>
              <a:t>RF bump</a:t>
            </a:r>
            <a:r>
              <a:rPr lang="en-US" sz="1800" dirty="0" smtClean="0">
                <a:latin typeface="Century Gothic"/>
                <a:ea typeface="+mn-ea"/>
                <a:cs typeface="Century Gothic"/>
              </a:rPr>
              <a:t>) to remove crabbing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Century Gothic"/>
                <a:ea typeface="+mn-ea"/>
                <a:cs typeface="Century Gothic"/>
              </a:rPr>
              <a:t>Should continue </a:t>
            </a:r>
            <a:r>
              <a:rPr lang="en-US" sz="1800" dirty="0" smtClean="0">
                <a:solidFill>
                  <a:srgbClr val="558ED5"/>
                </a:solidFill>
                <a:latin typeface="Century Gothic"/>
                <a:ea typeface="+mn-ea"/>
                <a:cs typeface="Century Gothic"/>
              </a:rPr>
              <a:t>bunch compression studies </a:t>
            </a:r>
            <a:r>
              <a:rPr lang="en-US" sz="1800" dirty="0" smtClean="0">
                <a:latin typeface="Century Gothic"/>
                <a:ea typeface="+mn-ea"/>
                <a:cs typeface="Century Gothic"/>
              </a:rPr>
              <a:t>in CALIFES 2015-2016 with streak camera, EOS and possibly RF deflector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lvl="0" indent="-342900">
              <a:spcBef>
                <a:spcPct val="20000"/>
              </a:spcBef>
            </a:pPr>
            <a:endParaRPr lang="en-US" sz="1800" dirty="0" smtClean="0">
              <a:latin typeface="Century Gothic"/>
              <a:ea typeface="+mn-ea"/>
              <a:cs typeface="Century Gothic"/>
            </a:endParaRPr>
          </a:p>
        </p:txBody>
      </p:sp>
      <p:pic>
        <p:nvPicPr>
          <p:cNvPr id="6" name="Picture 5" descr="DSC_0076copy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233333" y="4861703"/>
            <a:ext cx="2277785" cy="1438410"/>
          </a:xfrm>
          <a:prstGeom prst="rect">
            <a:avLst/>
          </a:prstGeom>
          <a:ln w="635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200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5938" y="490716"/>
            <a:ext cx="8123237" cy="461851"/>
          </a:xfrm>
        </p:spPr>
        <p:txBody>
          <a:bodyPr/>
          <a:lstStyle/>
          <a:p>
            <a:r>
              <a:rPr lang="en-US" dirty="0" smtClean="0"/>
              <a:t>Other flexibility requirements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64670" y="1186986"/>
            <a:ext cx="8629651" cy="38738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Flexibility for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single bunch /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multibunch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operation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 dirty="0" smtClean="0">
              <a:latin typeface="Century Gothic"/>
              <a:ea typeface="+mn-ea"/>
              <a:cs typeface="Century Gothic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Flexibility in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bunch charge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– if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 high charge is needed, a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switch between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87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CALIFES gun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and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87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PHIN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 is still possible?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 baseline="0" dirty="0" smtClean="0">
              <a:latin typeface="Century Gothic"/>
              <a:ea typeface="+mn-ea"/>
              <a:cs typeface="Century Gothic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Need of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double pulse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(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drive + probe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) for impedance/wake-fields measurements (and possibly plasma applications?). </a:t>
            </a:r>
            <a:r>
              <a:rPr lang="en-US" sz="1800" dirty="0" smtClean="0">
                <a:latin typeface="Century Gothic"/>
                <a:ea typeface="+mn-ea"/>
                <a:cs typeface="Century Gothic"/>
              </a:rPr>
              <a:t>Flexibility in </a:t>
            </a:r>
            <a:r>
              <a:rPr lang="en-US" sz="1800" dirty="0" smtClean="0">
                <a:solidFill>
                  <a:srgbClr val="558ED5"/>
                </a:solidFill>
                <a:latin typeface="Century Gothic"/>
                <a:ea typeface="+mn-ea"/>
                <a:cs typeface="Century Gothic"/>
              </a:rPr>
              <a:t>drive/probe bunch distance</a:t>
            </a:r>
            <a:r>
              <a:rPr lang="en-US" sz="1800" dirty="0" smtClean="0">
                <a:latin typeface="Century Gothic"/>
                <a:ea typeface="+mn-ea"/>
                <a:cs typeface="Century Gothic"/>
              </a:rPr>
              <a:t> and independent control of </a:t>
            </a:r>
            <a:r>
              <a:rPr lang="en-US" sz="1800" dirty="0" smtClean="0">
                <a:solidFill>
                  <a:srgbClr val="558ED5"/>
                </a:solidFill>
                <a:latin typeface="Century Gothic"/>
                <a:ea typeface="+mn-ea"/>
                <a:cs typeface="Century Gothic"/>
              </a:rPr>
              <a:t>transverse position</a:t>
            </a:r>
            <a:r>
              <a:rPr lang="en-US" sz="1800" dirty="0" smtClean="0">
                <a:latin typeface="Century Gothic"/>
                <a:ea typeface="+mn-ea"/>
                <a:cs typeface="Century Gothic"/>
              </a:rPr>
              <a:t>/</a:t>
            </a:r>
            <a:r>
              <a:rPr lang="en-US" sz="1800" dirty="0" smtClean="0">
                <a:solidFill>
                  <a:srgbClr val="558ED5"/>
                </a:solidFill>
                <a:latin typeface="Century Gothic"/>
                <a:ea typeface="+mn-ea"/>
                <a:cs typeface="Century Gothic"/>
              </a:rPr>
              <a:t>bunch charge </a:t>
            </a:r>
            <a:r>
              <a:rPr lang="en-US" sz="1800" dirty="0" smtClean="0">
                <a:latin typeface="Century Gothic"/>
                <a:ea typeface="+mn-ea"/>
                <a:cs typeface="Century Gothic"/>
              </a:rPr>
              <a:t>may be critical aspects.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4707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53486"/>
            <a:ext cx="8123237" cy="461851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8" y="969381"/>
            <a:ext cx="8229600" cy="5542164"/>
          </a:xfrm>
        </p:spPr>
        <p:txBody>
          <a:bodyPr/>
          <a:lstStyle/>
          <a:p>
            <a:r>
              <a:rPr lang="en-US" sz="1800" dirty="0" smtClean="0"/>
              <a:t>CTF3 in its present configuration will complete its program by end 2016 and stop operation</a:t>
            </a:r>
          </a:p>
          <a:p>
            <a:endParaRPr lang="en-US" sz="800" dirty="0"/>
          </a:p>
          <a:p>
            <a:r>
              <a:rPr lang="en-US" sz="1800" dirty="0" smtClean="0"/>
              <a:t>There is a strong interest by the CLIC collaboration in keep using some of its hardware and infrastructure beyond 2016</a:t>
            </a:r>
          </a:p>
          <a:p>
            <a:pPr lvl="1"/>
            <a:r>
              <a:rPr lang="en-US" sz="1600" dirty="0" smtClean="0"/>
              <a:t>Drive beam front-end</a:t>
            </a:r>
          </a:p>
          <a:p>
            <a:pPr lvl="1"/>
            <a:r>
              <a:rPr lang="en-US" sz="1600" dirty="0" smtClean="0"/>
              <a:t>Dogleg beam loading experiment</a:t>
            </a:r>
          </a:p>
          <a:p>
            <a:pPr lvl="1"/>
            <a:r>
              <a:rPr lang="en-US" sz="1600" dirty="0" smtClean="0"/>
              <a:t>RF testing (Xbox1, S band)</a:t>
            </a:r>
          </a:p>
          <a:p>
            <a:pPr lvl="1"/>
            <a:r>
              <a:rPr lang="en-US" sz="1600" dirty="0" smtClean="0"/>
              <a:t>CALIFES for equipment testing</a:t>
            </a:r>
          </a:p>
          <a:p>
            <a:endParaRPr lang="en-US" sz="800" dirty="0" smtClean="0">
              <a:solidFill>
                <a:srgbClr val="008000"/>
              </a:solidFill>
            </a:endParaRPr>
          </a:p>
          <a:p>
            <a:r>
              <a:rPr lang="en-US" sz="1800" dirty="0" smtClean="0">
                <a:solidFill>
                  <a:srgbClr val="008000"/>
                </a:solidFill>
              </a:rPr>
              <a:t>In particular CALIFES</a:t>
            </a:r>
            <a:r>
              <a:rPr lang="en-US" sz="1800" dirty="0" smtClean="0"/>
              <a:t> </a:t>
            </a:r>
            <a:r>
              <a:rPr lang="en-US" sz="1800" dirty="0" smtClean="0"/>
              <a:t>may be a </a:t>
            </a:r>
            <a:r>
              <a:rPr lang="en-US" sz="1800" dirty="0" smtClean="0">
                <a:solidFill>
                  <a:srgbClr val="558ED5"/>
                </a:solidFill>
              </a:rPr>
              <a:t>reasonably cheap multi-purpose test facility </a:t>
            </a:r>
          </a:p>
          <a:p>
            <a:pPr lvl="1"/>
            <a:r>
              <a:rPr lang="en-US" sz="1600" dirty="0" smtClean="0"/>
              <a:t>Useful within the </a:t>
            </a:r>
            <a:r>
              <a:rPr lang="en-US" sz="1600" dirty="0" smtClean="0">
                <a:solidFill>
                  <a:srgbClr val="558ED5"/>
                </a:solidFill>
              </a:rPr>
              <a:t>CLIC study </a:t>
            </a:r>
            <a:r>
              <a:rPr lang="en-US" sz="1600" dirty="0" smtClean="0"/>
              <a:t>– potentially </a:t>
            </a:r>
            <a:r>
              <a:rPr lang="en-US" sz="1600" dirty="0" smtClean="0">
                <a:solidFill>
                  <a:srgbClr val="558ED5"/>
                </a:solidFill>
              </a:rPr>
              <a:t>much wider interest</a:t>
            </a:r>
          </a:p>
          <a:p>
            <a:pPr lvl="1"/>
            <a:r>
              <a:rPr lang="en-US" sz="1600" dirty="0" smtClean="0"/>
              <a:t>Clear </a:t>
            </a:r>
            <a:r>
              <a:rPr lang="en-US" sz="1600" dirty="0" smtClean="0">
                <a:solidFill>
                  <a:srgbClr val="558ED5"/>
                </a:solidFill>
              </a:rPr>
              <a:t>synergies</a:t>
            </a:r>
            <a:r>
              <a:rPr lang="en-US" sz="1600" dirty="0" smtClean="0"/>
              <a:t> with other projects/labs may help in gathering resources and support</a:t>
            </a:r>
          </a:p>
          <a:p>
            <a:pPr lvl="1"/>
            <a:r>
              <a:rPr lang="en-US" sz="1600" dirty="0" smtClean="0"/>
              <a:t>CALIFES will be </a:t>
            </a:r>
            <a:r>
              <a:rPr lang="en-US" sz="1600" dirty="0" smtClean="0">
                <a:solidFill>
                  <a:srgbClr val="558ED5"/>
                </a:solidFill>
              </a:rPr>
              <a:t>extremely useful </a:t>
            </a:r>
            <a:r>
              <a:rPr lang="en-US" sz="1600" dirty="0" smtClean="0"/>
              <a:t>already in its present form, but staged </a:t>
            </a:r>
            <a:r>
              <a:rPr lang="en-US" sz="1600" dirty="0" smtClean="0">
                <a:solidFill>
                  <a:srgbClr val="558ED5"/>
                </a:solidFill>
              </a:rPr>
              <a:t>upgrades </a:t>
            </a:r>
            <a:r>
              <a:rPr lang="en-US" sz="1600" dirty="0"/>
              <a:t>will enhance flexibility/</a:t>
            </a:r>
            <a:r>
              <a:rPr lang="en-US" sz="1600" dirty="0" smtClean="0"/>
              <a:t>usefulness</a:t>
            </a:r>
            <a:endParaRPr lang="en-US" dirty="0" smtClean="0"/>
          </a:p>
          <a:p>
            <a:endParaRPr lang="en-US" sz="800" dirty="0" smtClean="0"/>
          </a:p>
          <a:p>
            <a:r>
              <a:rPr lang="en-US" sz="1800" dirty="0" smtClean="0"/>
              <a:t>Will develop </a:t>
            </a:r>
            <a:r>
              <a:rPr lang="en-US" sz="1800" dirty="0" smtClean="0"/>
              <a:t>an </a:t>
            </a:r>
            <a:r>
              <a:rPr lang="en-US" sz="1800" dirty="0" smtClean="0">
                <a:solidFill>
                  <a:srgbClr val="558ED5"/>
                </a:solidFill>
              </a:rPr>
              <a:t>integrated </a:t>
            </a:r>
            <a:r>
              <a:rPr lang="en-US" sz="1800" dirty="0" smtClean="0">
                <a:solidFill>
                  <a:srgbClr val="558ED5"/>
                </a:solidFill>
              </a:rPr>
              <a:t>proposal </a:t>
            </a:r>
            <a:r>
              <a:rPr lang="en-US" sz="1800" dirty="0" smtClean="0"/>
              <a:t>including </a:t>
            </a:r>
            <a:r>
              <a:rPr lang="en-US" sz="1800" dirty="0" smtClean="0">
                <a:solidFill>
                  <a:srgbClr val="558ED5"/>
                </a:solidFill>
              </a:rPr>
              <a:t>cost</a:t>
            </a:r>
            <a:r>
              <a:rPr lang="en-US" sz="1800" dirty="0">
                <a:solidFill>
                  <a:srgbClr val="558ED5"/>
                </a:solidFill>
              </a:rPr>
              <a:t>/resource assessment</a:t>
            </a:r>
            <a:r>
              <a:rPr lang="en-US" sz="1800" dirty="0"/>
              <a:t> and evaluation of </a:t>
            </a:r>
            <a:r>
              <a:rPr lang="en-US" sz="1800" dirty="0">
                <a:solidFill>
                  <a:srgbClr val="558ED5"/>
                </a:solidFill>
              </a:rPr>
              <a:t>scientific case </a:t>
            </a:r>
            <a:r>
              <a:rPr lang="en-US" sz="1800" dirty="0"/>
              <a:t>of the different </a:t>
            </a:r>
            <a:r>
              <a:rPr lang="en-US" sz="1800" dirty="0" smtClean="0"/>
              <a:t>options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30/01/15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5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2033076"/>
            <a:ext cx="8123237" cy="3104645"/>
          </a:xfrm>
        </p:spPr>
        <p:txBody>
          <a:bodyPr/>
          <a:lstStyle/>
          <a:p>
            <a:r>
              <a:rPr lang="en-US" sz="4000" dirty="0" smtClean="0"/>
              <a:t>THANKS</a:t>
            </a:r>
            <a:br>
              <a:rPr lang="en-US" sz="4000" dirty="0" smtClean="0"/>
            </a:br>
            <a:r>
              <a:rPr lang="en-US" sz="4000" dirty="0" smtClean="0"/>
              <a:t>for your attention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9" y="259791"/>
            <a:ext cx="6887916" cy="574572"/>
          </a:xfrm>
        </p:spPr>
        <p:txBody>
          <a:bodyPr/>
          <a:lstStyle/>
          <a:p>
            <a:r>
              <a:rPr lang="en-US" dirty="0" smtClean="0"/>
              <a:t>Summary of (some) possible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610" y="974191"/>
            <a:ext cx="8229600" cy="5422976"/>
          </a:xfrm>
        </p:spPr>
        <p:txBody>
          <a:bodyPr/>
          <a:lstStyle/>
          <a:p>
            <a:r>
              <a:rPr lang="en-US" dirty="0" smtClean="0"/>
              <a:t>Keep CALIFES for </a:t>
            </a:r>
            <a:r>
              <a:rPr lang="en-US" dirty="0" smtClean="0">
                <a:solidFill>
                  <a:srgbClr val="558ED5"/>
                </a:solidFill>
              </a:rPr>
              <a:t>beam instrumentation test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Add an available S-band klystron, modify waveguides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Add a chicane, another dedicated klystron for deflector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Change the deflector to a CR one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Closed RF bump + collimator for bunch length control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(Switch for the PHIN gun for higher charge)</a:t>
            </a:r>
          </a:p>
          <a:p>
            <a:pPr>
              <a:buNone/>
            </a:pPr>
            <a:endParaRPr lang="en-US" dirty="0" smtClean="0"/>
          </a:p>
          <a:p>
            <a:r>
              <a:rPr lang="en-US" strike="sngStrike" dirty="0" smtClean="0"/>
              <a:t>(Push the beam line toward the </a:t>
            </a:r>
            <a:r>
              <a:rPr lang="en-US" strike="sngStrike" dirty="0" smtClean="0">
                <a:solidFill>
                  <a:srgbClr val="558ED5"/>
                </a:solidFill>
              </a:rPr>
              <a:t>X-Box1 </a:t>
            </a:r>
            <a:r>
              <a:rPr lang="en-US" strike="sngStrike" dirty="0" smtClean="0"/>
              <a:t>in CTF2)</a:t>
            </a:r>
          </a:p>
          <a:p>
            <a:r>
              <a:rPr lang="en-US" dirty="0" smtClean="0"/>
              <a:t>Or transport the </a:t>
            </a:r>
            <a:r>
              <a:rPr lang="en-US" dirty="0" smtClean="0">
                <a:solidFill>
                  <a:srgbClr val="558ED5"/>
                </a:solidFill>
              </a:rPr>
              <a:t>12 GHz power </a:t>
            </a:r>
            <a:r>
              <a:rPr lang="en-US" dirty="0" smtClean="0"/>
              <a:t>to CLEX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Add a 12 GHz crab cavity for bunch length diagnostic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(Add an </a:t>
            </a:r>
            <a:r>
              <a:rPr lang="en-US" dirty="0" err="1" smtClean="0">
                <a:solidFill>
                  <a:schemeClr val="tx1"/>
                </a:solidFill>
              </a:rPr>
              <a:t>undulator</a:t>
            </a:r>
            <a:r>
              <a:rPr lang="en-US" dirty="0" smtClean="0">
                <a:solidFill>
                  <a:schemeClr val="tx1"/>
                </a:solidFill>
              </a:rPr>
              <a:t>, a Compton scattering experiment…)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Produce special beams for </a:t>
            </a:r>
            <a:r>
              <a:rPr lang="en-US" dirty="0" smtClean="0">
                <a:solidFill>
                  <a:srgbClr val="558ED5"/>
                </a:solidFill>
              </a:rPr>
              <a:t>Impedance/Wakefield studies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2 bunches of different energies with adjustable delay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Single bunch, short range wakes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6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79091"/>
            <a:ext cx="8123237" cy="946991"/>
          </a:xfrm>
        </p:spPr>
        <p:txBody>
          <a:bodyPr/>
          <a:lstStyle/>
          <a:p>
            <a:pPr lvl="0"/>
            <a:r>
              <a:rPr lang="en-US" dirty="0" smtClean="0"/>
              <a:t>Previous studies – the Instrumentation Beam Line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862667" y="635000"/>
            <a:ext cx="621255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87E"/>
              </a:solidFill>
              <a:effectLst/>
              <a:uLnTx/>
              <a:uFillTx/>
              <a:latin typeface="Century Gothic"/>
              <a:ea typeface="ＭＳ Ｐゴシック" charset="-128"/>
              <a:cs typeface="Century Gothic"/>
            </a:endParaRPr>
          </a:p>
        </p:txBody>
      </p:sp>
      <p:pic>
        <p:nvPicPr>
          <p:cNvPr id="7" name="Picture 2" descr="G:\Users\w\wfarabol\Documents\Future of CLEX\CLEX building plan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194231" y="-1345680"/>
            <a:ext cx="2817495" cy="81610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618023" y="1623024"/>
            <a:ext cx="983411" cy="362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19"/>
          <p:cNvGrpSpPr/>
          <p:nvPr/>
        </p:nvGrpSpPr>
        <p:grpSpPr>
          <a:xfrm>
            <a:off x="872167" y="1588518"/>
            <a:ext cx="7625750" cy="1084052"/>
            <a:chOff x="862642" y="1940943"/>
            <a:chExt cx="7625750" cy="1084052"/>
          </a:xfrm>
        </p:grpSpPr>
        <p:grpSp>
          <p:nvGrpSpPr>
            <p:cNvPr id="14" name="Group 8"/>
            <p:cNvGrpSpPr/>
            <p:nvPr/>
          </p:nvGrpSpPr>
          <p:grpSpPr>
            <a:xfrm>
              <a:off x="862642" y="1940943"/>
              <a:ext cx="7625750" cy="749416"/>
              <a:chOff x="862642" y="1940943"/>
              <a:chExt cx="7625750" cy="749416"/>
            </a:xfrm>
          </p:grpSpPr>
          <p:sp>
            <p:nvSpPr>
              <p:cNvPr id="21" name="Rectangle 4"/>
              <p:cNvSpPr/>
              <p:nvPr/>
            </p:nvSpPr>
            <p:spPr>
              <a:xfrm>
                <a:off x="862642" y="1940943"/>
                <a:ext cx="6935637" cy="5779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504981" y="1975449"/>
                <a:ext cx="983411" cy="362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20041407">
                <a:off x="895086" y="2372007"/>
                <a:ext cx="702489" cy="3183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992037" y="2654060"/>
              <a:ext cx="327805" cy="362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25947" y="2662686"/>
              <a:ext cx="327805" cy="362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59857" y="2662686"/>
              <a:ext cx="327805" cy="362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081623" y="2662686"/>
              <a:ext cx="327805" cy="362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910423" y="2662686"/>
              <a:ext cx="155274" cy="362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1320000">
              <a:off x="7944927" y="2153724"/>
              <a:ext cx="155274" cy="362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87885" y="4248150"/>
            <a:ext cx="8629651" cy="2220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A preliminary study has been done: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“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Short Pulse Capabilities of the Instrumentation Beam </a:t>
            </a:r>
            <a:r>
              <a:rPr lang="en-US" sz="1600" i="1" dirty="0" smtClean="0">
                <a:solidFill>
                  <a:srgbClr val="558ED5"/>
                </a:solidFill>
                <a:latin typeface="Century Gothic"/>
                <a:cs typeface="Century Gothic"/>
              </a:rPr>
              <a:t>Line –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V. Ziemann – 6 May 2010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” 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Short pulses 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200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– 35 </a:t>
            </a:r>
            <a:r>
              <a:rPr lang="en-US" sz="14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) are necessary to mimic the CLIC main beam for instrumentation tests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Pulses of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20 </a:t>
            </a:r>
            <a:r>
              <a:rPr lang="en-US" sz="14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are achievable with a chicane R</a:t>
            </a:r>
            <a:r>
              <a:rPr kumimoji="0" lang="en-US" sz="1400" b="0" i="0" u="none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56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 = 2 cm and energy encoding of 10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-3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 , maximum energy reduced to 78% of the on-crest one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>
                <a:latin typeface="Century Gothic"/>
                <a:cs typeface="Century Gothic"/>
              </a:rPr>
              <a:t>Other option </a:t>
            </a:r>
            <a:r>
              <a:rPr lang="en-US" sz="16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1600" dirty="0" smtClean="0">
                <a:latin typeface="Century Gothic"/>
                <a:cs typeface="Century Gothic"/>
              </a:rPr>
              <a:t> four-bend chicane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>
                <a:latin typeface="Century Gothic"/>
                <a:cs typeface="Century Gothic"/>
              </a:rPr>
              <a:t>All equipment will be available from the DB lines (magnets, powers, chambers…)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grpSp>
        <p:nvGrpSpPr>
          <p:cNvPr id="29" name="Group 28"/>
          <p:cNvGrpSpPr/>
          <p:nvPr/>
        </p:nvGrpSpPr>
        <p:grpSpPr>
          <a:xfrm flipV="1">
            <a:off x="1125872" y="2260406"/>
            <a:ext cx="2816129" cy="391021"/>
            <a:chOff x="1293606" y="1911961"/>
            <a:chExt cx="2640939" cy="314912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3546356" y="1950828"/>
              <a:ext cx="388189" cy="276045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396088" y="1959455"/>
              <a:ext cx="2167521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 rot="1162589">
              <a:off x="3494816" y="1918667"/>
              <a:ext cx="120724" cy="97314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93606" y="1911961"/>
              <a:ext cx="125758" cy="9404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679701" y="1873663"/>
            <a:ext cx="1265072" cy="382694"/>
            <a:chOff x="2679701" y="1873663"/>
            <a:chExt cx="1265072" cy="382694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3530833" y="1913597"/>
              <a:ext cx="413940" cy="34276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014037" y="1923889"/>
              <a:ext cx="535193" cy="42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 rot="1162589">
              <a:off x="3475874" y="1873663"/>
              <a:ext cx="128732" cy="12083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/>
            <p:cNvGrpSpPr/>
            <p:nvPr/>
          </p:nvGrpSpPr>
          <p:grpSpPr>
            <a:xfrm flipH="1">
              <a:off x="2679701" y="1877649"/>
              <a:ext cx="400093" cy="327917"/>
              <a:chOff x="4168526" y="1258403"/>
              <a:chExt cx="400093" cy="327917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 rot="10800000" flipH="1" flipV="1">
                <a:off x="4223482" y="1298335"/>
                <a:ext cx="345137" cy="287985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/>
              <p:cNvSpPr/>
              <p:nvPr/>
            </p:nvSpPr>
            <p:spPr>
              <a:xfrm rot="1162589">
                <a:off x="4168526" y="1258403"/>
                <a:ext cx="128732" cy="120833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639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consideration on resources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27727" y="1022666"/>
            <a:ext cx="8229600" cy="542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Given the present CTF3 material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 budget/manpower, one may roughly evaluate the resources needed to keep CALIFES running after 2016 to about: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558ED5"/>
              </a:solidFill>
              <a:effectLst/>
              <a:uLnTx/>
              <a:uFillTx/>
              <a:latin typeface="Century Gothic"/>
              <a:ea typeface="ＭＳ Ｐゴシック" charset="-128"/>
              <a:cs typeface="Century Gothic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ＭＳ Ｐゴシック" charset="-128"/>
              <a:cs typeface="Century Gothic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200-300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kCHF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/year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(including M to P – students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 and PJAS)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ＭＳ Ｐゴシック" charset="-128"/>
              <a:cs typeface="Century Gothic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About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5 FTEs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(staff and fellows)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ＭＳ Ｐゴシック" charset="-128"/>
              <a:cs typeface="Century Gothic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ＭＳ Ｐゴシック" charset="-128"/>
              <a:cs typeface="Century Gothic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The above would</a:t>
            </a:r>
            <a:r>
              <a:rPr lang="en-US" sz="2000" dirty="0" smtClean="0">
                <a:latin typeface="Century Gothic"/>
                <a:ea typeface="ＭＳ Ｐゴシック" charset="-128"/>
                <a:cs typeface="Century Gothic"/>
              </a:rPr>
              <a:t> include a minimum upgrade (1 ½ additional klystron, rearrangement of test area)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000" dirty="0" smtClean="0">
              <a:latin typeface="Century Gothic"/>
              <a:ea typeface="ＭＳ Ｐゴシック" charset="-128"/>
              <a:cs typeface="Century Gothic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Century Gothic"/>
                <a:ea typeface="ＭＳ Ｐゴシック" charset="-128"/>
                <a:cs typeface="Century Gothic"/>
              </a:rPr>
              <a:t>Must do a more precise evaluation for the more ambitious upgrade options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ＭＳ Ｐゴシック" charset="-128"/>
              <a:cs typeface="Century Gothic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ＭＳ Ｐゴシック" charset="-128"/>
              <a:cs typeface="Century Gothic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ＭＳ Ｐゴシック" charset="-128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7308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85703"/>
            <a:ext cx="8123237" cy="376297"/>
          </a:xfrm>
        </p:spPr>
        <p:txBody>
          <a:bodyPr/>
          <a:lstStyle/>
          <a:p>
            <a:r>
              <a:rPr lang="en-US" dirty="0" smtClean="0"/>
              <a:t>Beam parameters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0212" y="920999"/>
            <a:ext cx="8619558" cy="2164632"/>
          </a:xfrm>
        </p:spPr>
        <p:txBody>
          <a:bodyPr/>
          <a:lstStyle/>
          <a:p>
            <a:r>
              <a:rPr lang="en-US" dirty="0"/>
              <a:t>CTF3 Drive beam (present)</a:t>
            </a:r>
          </a:p>
          <a:p>
            <a:pPr lvl="1"/>
            <a:r>
              <a:rPr lang="en-US" dirty="0">
                <a:solidFill>
                  <a:srgbClr val="558ED5"/>
                </a:solidFill>
              </a:rPr>
              <a:t>4 A</a:t>
            </a:r>
            <a:r>
              <a:rPr lang="en-US" dirty="0"/>
              <a:t>, </a:t>
            </a:r>
            <a:r>
              <a:rPr lang="en-US" dirty="0">
                <a:solidFill>
                  <a:srgbClr val="558ED5"/>
                </a:solidFill>
              </a:rPr>
              <a:t>1 us </a:t>
            </a:r>
            <a:r>
              <a:rPr lang="en-US" dirty="0"/>
              <a:t>pulses (trains of 1-3 </a:t>
            </a:r>
            <a:r>
              <a:rPr lang="en-US" dirty="0" err="1"/>
              <a:t>nC</a:t>
            </a:r>
            <a:r>
              <a:rPr lang="en-US" dirty="0"/>
              <a:t> bunches, 1.5/3 GHz spacing)</a:t>
            </a:r>
          </a:p>
          <a:p>
            <a:pPr lvl="1"/>
            <a:r>
              <a:rPr lang="en-US" dirty="0"/>
              <a:t>rep rate </a:t>
            </a:r>
            <a:r>
              <a:rPr lang="en-US" dirty="0">
                <a:solidFill>
                  <a:srgbClr val="558ED5"/>
                </a:solidFill>
              </a:rPr>
              <a:t>1-50 Hz</a:t>
            </a:r>
          </a:p>
          <a:p>
            <a:pPr lvl="1"/>
            <a:r>
              <a:rPr lang="en-US" dirty="0">
                <a:solidFill>
                  <a:srgbClr val="558ED5"/>
                </a:solidFill>
              </a:rPr>
              <a:t>50 – 125 MeV</a:t>
            </a:r>
          </a:p>
          <a:p>
            <a:pPr lvl="1"/>
            <a:r>
              <a:rPr lang="en-US" dirty="0"/>
              <a:t>May provide lower energy (</a:t>
            </a:r>
            <a:r>
              <a:rPr lang="en-US" dirty="0">
                <a:solidFill>
                  <a:srgbClr val="558ED5"/>
                </a:solidFill>
              </a:rPr>
              <a:t>&gt;10 MeV</a:t>
            </a:r>
            <a:r>
              <a:rPr lang="en-US" dirty="0"/>
              <a:t>), need to study transport</a:t>
            </a:r>
          </a:p>
          <a:p>
            <a:pPr lvl="1"/>
            <a:r>
              <a:rPr lang="en-US" dirty="0"/>
              <a:t>Typical beam sizes </a:t>
            </a:r>
            <a:r>
              <a:rPr lang="en-US" dirty="0">
                <a:solidFill>
                  <a:srgbClr val="558ED5"/>
                </a:solidFill>
              </a:rPr>
              <a:t>1 × 1 mm</a:t>
            </a:r>
            <a:r>
              <a:rPr lang="en-US" dirty="0"/>
              <a:t>, may easily fill round chamber, </a:t>
            </a:r>
            <a:r>
              <a:rPr lang="en-US" dirty="0">
                <a:solidFill>
                  <a:srgbClr val="558ED5"/>
                </a:solidFill>
              </a:rPr>
              <a:t>4 cm </a:t>
            </a:r>
            <a:r>
              <a:rPr lang="en-US" dirty="0"/>
              <a:t>diameter.</a:t>
            </a:r>
          </a:p>
          <a:p>
            <a:endParaRPr lang="en-US" dirty="0" smtClean="0"/>
          </a:p>
          <a:p>
            <a:r>
              <a:rPr lang="en-US" dirty="0" smtClean="0"/>
              <a:t>CTF3 Drive beam (new Front-End)</a:t>
            </a:r>
          </a:p>
          <a:p>
            <a:pPr lvl="1"/>
            <a:r>
              <a:rPr lang="en-US" dirty="0" smtClean="0">
                <a:solidFill>
                  <a:srgbClr val="558ED5"/>
                </a:solidFill>
              </a:rPr>
              <a:t>4 A</a:t>
            </a:r>
            <a:r>
              <a:rPr lang="en-US" dirty="0" smtClean="0"/>
              <a:t>, up to </a:t>
            </a:r>
            <a:r>
              <a:rPr lang="en-US" dirty="0" smtClean="0">
                <a:solidFill>
                  <a:srgbClr val="558ED5"/>
                </a:solidFill>
              </a:rPr>
              <a:t>140 us </a:t>
            </a:r>
            <a:r>
              <a:rPr lang="en-US" dirty="0" smtClean="0"/>
              <a:t>pulses (trains of 1-6 </a:t>
            </a:r>
            <a:r>
              <a:rPr lang="en-US" dirty="0" err="1" smtClean="0"/>
              <a:t>nC</a:t>
            </a:r>
            <a:r>
              <a:rPr lang="en-US" dirty="0" smtClean="0"/>
              <a:t> bunches, 0.5/1 GHz spacing)</a:t>
            </a:r>
          </a:p>
          <a:p>
            <a:pPr lvl="1"/>
            <a:r>
              <a:rPr lang="en-US" dirty="0" smtClean="0"/>
              <a:t>rep rate </a:t>
            </a:r>
            <a:r>
              <a:rPr lang="en-US" dirty="0" smtClean="0">
                <a:solidFill>
                  <a:srgbClr val="558ED5"/>
                </a:solidFill>
              </a:rPr>
              <a:t>1-50 Hz</a:t>
            </a:r>
          </a:p>
          <a:p>
            <a:pPr lvl="1"/>
            <a:r>
              <a:rPr lang="en-US" dirty="0" smtClean="0">
                <a:solidFill>
                  <a:srgbClr val="558ED5"/>
                </a:solidFill>
              </a:rPr>
              <a:t>10 – 100 </a:t>
            </a:r>
            <a:r>
              <a:rPr lang="en-US" dirty="0" err="1" smtClean="0">
                <a:solidFill>
                  <a:srgbClr val="558ED5"/>
                </a:solidFill>
              </a:rPr>
              <a:t>MeV</a:t>
            </a:r>
            <a:endParaRPr lang="en-US" dirty="0" smtClean="0">
              <a:solidFill>
                <a:srgbClr val="558ED5"/>
              </a:solidFill>
            </a:endParaRPr>
          </a:p>
          <a:p>
            <a:pPr lvl="1"/>
            <a:r>
              <a:rPr lang="en-US" dirty="0" smtClean="0"/>
              <a:t>Typical beam sizes </a:t>
            </a:r>
            <a:r>
              <a:rPr lang="en-US" dirty="0" smtClean="0">
                <a:solidFill>
                  <a:srgbClr val="558ED5"/>
                </a:solidFill>
              </a:rPr>
              <a:t>1 × 1 mm</a:t>
            </a:r>
            <a:r>
              <a:rPr lang="en-US" dirty="0" smtClean="0"/>
              <a:t>, may easily fill round chamber, </a:t>
            </a:r>
            <a:r>
              <a:rPr lang="en-US" dirty="0" smtClean="0">
                <a:solidFill>
                  <a:srgbClr val="558ED5"/>
                </a:solidFill>
              </a:rPr>
              <a:t>4 cm </a:t>
            </a:r>
            <a:r>
              <a:rPr lang="en-US" dirty="0" smtClean="0"/>
              <a:t>diameter.</a:t>
            </a:r>
          </a:p>
        </p:txBody>
      </p:sp>
    </p:spTree>
    <p:extLst>
      <p:ext uri="{BB962C8B-B14F-4D97-AF65-F5344CB8AC3E}">
        <p14:creationId xmlns:p14="http://schemas.microsoft.com/office/powerpoint/2010/main" val="342128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2A1D22C-41CB-F742-84E3-C1E2B0AA0361}" type="datetime1">
              <a:rPr lang="en-US" smtClean="0"/>
              <a:pPr/>
              <a:t>29/01/15</a:t>
            </a:fld>
            <a:endParaRPr lang="en-US"/>
          </a:p>
        </p:txBody>
      </p:sp>
      <p:sp>
        <p:nvSpPr>
          <p:cNvPr id="3" name="Rectangle 43"/>
          <p:cNvSpPr>
            <a:spLocks noChangeArrowheads="1"/>
          </p:cNvSpPr>
          <p:nvPr/>
        </p:nvSpPr>
        <p:spPr bwMode="auto">
          <a:xfrm>
            <a:off x="610018" y="600120"/>
            <a:ext cx="4800130" cy="45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GB" sz="2800" dirty="0" smtClean="0">
                <a:solidFill>
                  <a:srgbClr val="00187E"/>
                </a:solidFill>
                <a:latin typeface="Century Gothic"/>
                <a:cs typeface="Century Gothic"/>
              </a:rPr>
              <a:t>CLIC system tests beyond CTF3</a:t>
            </a:r>
            <a:endParaRPr lang="en-US" sz="2800" dirty="0">
              <a:solidFill>
                <a:srgbClr val="00187E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lc4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095" y="5105400"/>
            <a:ext cx="4419600" cy="1650292"/>
          </a:xfrm>
          <a:prstGeom prst="rect">
            <a:avLst/>
          </a:prstGeom>
          <a:ln>
            <a:solidFill>
              <a:srgbClr val="EEECE1"/>
            </a:solidFill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1460106"/>
            <a:ext cx="4028721" cy="539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rgbClr val="000000"/>
                </a:solidFill>
                <a:latin typeface="Century Gothic"/>
                <a:ea typeface="ＭＳ Ｐゴシック" charset="-128"/>
                <a:cs typeface="Century Gothic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Century Gothic"/>
                <a:ea typeface="ＭＳ Ｐゴシック" charset="-128"/>
                <a:cs typeface="Century Gothic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rgbClr val="000000"/>
                </a:solidFill>
                <a:latin typeface="Century Gothic"/>
                <a:ea typeface="ＭＳ Ｐゴシック" charset="-128"/>
                <a:cs typeface="Century Gothic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2262" indent="-285750">
              <a:buClr>
                <a:prstClr val="black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Drive beam </a:t>
            </a:r>
            <a:r>
              <a:rPr lang="en-US" sz="1600" dirty="0" smtClean="0">
                <a:solidFill>
                  <a:srgbClr val="000000"/>
                </a:solidFill>
              </a:rPr>
              <a:t>R&amp;D </a:t>
            </a:r>
            <a:r>
              <a:rPr lang="en-US" sz="1600" dirty="0" smtClean="0">
                <a:solidFill>
                  <a:srgbClr val="000000"/>
                </a:solidFill>
              </a:rPr>
              <a:t>beyond CTF3 </a:t>
            </a:r>
          </a:p>
          <a:p>
            <a:pPr marL="669925" lvl="1" indent="-233363" defTabSz="456697">
              <a:buClr>
                <a:prstClr val="black"/>
              </a:buClr>
            </a:pPr>
            <a:r>
              <a:rPr lang="en-US" sz="1400" dirty="0" smtClean="0"/>
              <a:t>RF unit prototype with industry using CLIC frequency and parameters</a:t>
            </a:r>
          </a:p>
          <a:p>
            <a:pPr marL="669925" lvl="1" indent="-233363" defTabSz="456697">
              <a:buClr>
                <a:prstClr val="black"/>
              </a:buClr>
            </a:pPr>
            <a:r>
              <a:rPr lang="en-US" sz="1400" dirty="0" smtClean="0"/>
              <a:t>Drive beam front-end (injector), to allow development into larger </a:t>
            </a:r>
            <a:r>
              <a:rPr lang="en-US" sz="1400" dirty="0" smtClean="0"/>
              <a:t>drive beam </a:t>
            </a:r>
            <a:r>
              <a:rPr lang="en-US" sz="1400" dirty="0" smtClean="0"/>
              <a:t>facility beyond 2018</a:t>
            </a:r>
          </a:p>
          <a:p>
            <a:pPr marL="269875" indent="-233363">
              <a:buClr>
                <a:prstClr val="black"/>
              </a:buClr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69875" indent="-233363">
              <a:buClr>
                <a:prstClr val="black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Damping rings</a:t>
            </a:r>
          </a:p>
          <a:p>
            <a:pPr marL="669925" lvl="1" indent="-233363">
              <a:buClr>
                <a:prstClr val="black"/>
              </a:buClr>
            </a:pPr>
            <a:r>
              <a:rPr lang="en-US" sz="1400" dirty="0" smtClean="0"/>
              <a:t>Tests at existing damping rings, critical component development (e.g. wigglers) ... large common interests with light source laboratories </a:t>
            </a:r>
          </a:p>
          <a:p>
            <a:pPr marL="669925" lvl="1" indent="-233363">
              <a:buClr>
                <a:prstClr val="black"/>
              </a:buClr>
            </a:pPr>
            <a:endParaRPr lang="en-US" sz="1600" dirty="0" smtClean="0"/>
          </a:p>
          <a:p>
            <a:pPr marL="269875" indent="-233363">
              <a:buClr>
                <a:prstClr val="black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Main beam </a:t>
            </a:r>
          </a:p>
          <a:p>
            <a:pPr marL="669925" lvl="1" indent="-233363">
              <a:buClr>
                <a:prstClr val="black"/>
              </a:buClr>
            </a:pPr>
            <a:r>
              <a:rPr lang="en-US" sz="1400" dirty="0" smtClean="0"/>
              <a:t>Beam based alignment </a:t>
            </a:r>
            <a:r>
              <a:rPr lang="en-US" sz="1400" dirty="0" smtClean="0"/>
              <a:t>tests at FACET, FERMI, …</a:t>
            </a:r>
          </a:p>
          <a:p>
            <a:pPr marL="269875" indent="-233363" defTabSz="456697">
              <a:buClr>
                <a:prstClr val="black"/>
              </a:buClr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69875" indent="-233363" defTabSz="456697">
              <a:buClr>
                <a:prstClr val="black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Beam Delivery System </a:t>
            </a:r>
          </a:p>
          <a:p>
            <a:pPr marL="669925" lvl="1" indent="-233363" defTabSz="456697">
              <a:buClr>
                <a:prstClr val="black"/>
              </a:buClr>
            </a:pPr>
            <a:r>
              <a:rPr lang="en-US" sz="1400" dirty="0" smtClean="0"/>
              <a:t>ATF/ATF2 </a:t>
            </a:r>
          </a:p>
          <a:p>
            <a:pPr marL="669925" lvl="1" indent="-233363" defTabSz="456697">
              <a:buClr>
                <a:prstClr val="black"/>
              </a:buClr>
            </a:pPr>
            <a:endParaRPr lang="en-US" sz="1600" dirty="0" smtClean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" r="838"/>
          <a:stretch>
            <a:fillRect/>
          </a:stretch>
        </p:blipFill>
        <p:spPr>
          <a:xfrm>
            <a:off x="4452095" y="2758735"/>
            <a:ext cx="4413640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148" y="600120"/>
            <a:ext cx="3733852" cy="20291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3101" y="980984"/>
            <a:ext cx="10938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2725" indent="-233363" defTabSz="456697">
              <a:buClr>
                <a:prstClr val="black"/>
              </a:buClr>
            </a:pPr>
            <a:r>
              <a:rPr lang="en-US" sz="1400" i="1" u="sng" noProof="1" smtClean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S. Stapnes</a:t>
            </a:r>
            <a:endParaRPr lang="en-US" sz="1400" i="1" u="sng" noProof="1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5753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CALIFES hall &amp; infrastructure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790" y="2133600"/>
            <a:ext cx="696721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9" descr="1006091_07-A4-at-144-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1522" y="2290046"/>
            <a:ext cx="6545165" cy="4355229"/>
          </a:xfrm>
          <a:prstGeom prst="rect">
            <a:avLst/>
          </a:prstGeom>
          <a:noFill/>
        </p:spPr>
      </p:pic>
      <p:pic>
        <p:nvPicPr>
          <p:cNvPr id="8" name="Picture 7" descr="Screen Shot 2014-10-01 at 16.40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069" y="5764109"/>
            <a:ext cx="1818989" cy="671384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998789" y="963315"/>
          <a:ext cx="3853760" cy="14876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537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Convenient hall (42</a:t>
                      </a:r>
                      <a:r>
                        <a:rPr lang="en-US" sz="1000" baseline="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 x 8 x 2.6 m</a:t>
                      </a:r>
                      <a:r>
                        <a:rPr lang="en-US" sz="1000" baseline="3000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3</a:t>
                      </a:r>
                      <a:r>
                        <a:rPr lang="en-US" sz="1000" baseline="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) with proper concrete shielding (2.8 m) and large access.</a:t>
                      </a:r>
                      <a:endParaRPr lang="en-US" sz="1000" dirty="0">
                        <a:solidFill>
                          <a:srgbClr val="0000FF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298970">
                <a:tc>
                  <a:txBody>
                    <a:bodyPr/>
                    <a:lstStyle/>
                    <a:p>
                      <a:r>
                        <a:rPr lang="en-US" sz="1000" baseline="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Instrumentation &amp; klystron gallery just above</a:t>
                      </a:r>
                      <a:endParaRPr lang="en-US" sz="1000" dirty="0">
                        <a:solidFill>
                          <a:srgbClr val="0000FF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An</a:t>
                      </a:r>
                      <a:r>
                        <a:rPr lang="en-US" sz="1000" baseline="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 up-to-date </a:t>
                      </a:r>
                      <a:r>
                        <a:rPr lang="en-US" sz="100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Laser lab, (80 m</a:t>
                      </a:r>
                      <a:r>
                        <a:rPr lang="en-US" sz="1000" baseline="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 laser beam line, partly under vacuum)</a:t>
                      </a:r>
                      <a:endParaRPr lang="en-US" sz="1000" dirty="0">
                        <a:solidFill>
                          <a:srgbClr val="0000FF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Fully equipped (conditioned</a:t>
                      </a:r>
                      <a:r>
                        <a:rPr lang="en-US" sz="1000" baseline="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 air, water, access control. No crane. </a:t>
                      </a:r>
                      <a:endParaRPr lang="en-US" sz="1000" dirty="0" smtClean="0">
                        <a:solidFill>
                          <a:srgbClr val="0000FF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6" descr="http://ctf3-tbts.web.cern.ch/ctf3-tbts/images/CLEX-3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114" y="896974"/>
            <a:ext cx="4416816" cy="3312613"/>
          </a:xfrm>
          <a:prstGeom prst="rect">
            <a:avLst/>
          </a:prstGeom>
          <a:noFill/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80834" y="4223117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075" marR="0" lvl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CLEX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950148"/>
            <a:ext cx="9144000" cy="366254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Century Gothic"/>
                <a:ea typeface="+mn-ea"/>
                <a:cs typeface="Century Gothic"/>
              </a:rPr>
              <a:t>JUICE (</a:t>
            </a:r>
            <a:r>
              <a:rPr lang="en-US" sz="2000" dirty="0" err="1">
                <a:latin typeface="Century Gothic"/>
                <a:ea typeface="+mn-ea"/>
                <a:cs typeface="Century Gothic"/>
              </a:rPr>
              <a:t>JUpiter</a:t>
            </a:r>
            <a:r>
              <a:rPr lang="en-US" sz="2000" dirty="0">
                <a:latin typeface="Century Gothic"/>
                <a:ea typeface="+mn-ea"/>
                <a:cs typeface="Century Gothic"/>
              </a:rPr>
              <a:t> </a:t>
            </a:r>
            <a:r>
              <a:rPr lang="en-US" sz="2000" dirty="0" err="1">
                <a:latin typeface="Century Gothic"/>
                <a:ea typeface="+mn-ea"/>
                <a:cs typeface="Century Gothic"/>
              </a:rPr>
              <a:t>ICy</a:t>
            </a:r>
            <a:r>
              <a:rPr lang="en-US" sz="2000" dirty="0">
                <a:latin typeface="Century Gothic"/>
                <a:ea typeface="+mn-ea"/>
                <a:cs typeface="Century Gothic"/>
              </a:rPr>
              <a:t> moons Explorer</a:t>
            </a:r>
            <a:r>
              <a:rPr lang="en-US" sz="2000" dirty="0" smtClean="0">
                <a:latin typeface="Century Gothic"/>
                <a:ea typeface="+mn-ea"/>
                <a:cs typeface="Century Gothic"/>
              </a:rPr>
              <a:t>) Mission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800" dirty="0" smtClean="0">
              <a:latin typeface="Century Gothic"/>
              <a:ea typeface="+mn-ea"/>
              <a:cs typeface="Century Gothic"/>
            </a:endParaRPr>
          </a:p>
          <a:p>
            <a:pPr marL="536575" lvl="1" indent="-1793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 smtClean="0">
                <a:latin typeface="Century Gothic"/>
                <a:ea typeface="+mn-ea"/>
                <a:cs typeface="Century Gothic"/>
                <a:hlinkClick r:id="rId2"/>
              </a:rPr>
              <a:t>http</a:t>
            </a:r>
            <a:r>
              <a:rPr lang="en-US" sz="1400" dirty="0">
                <a:latin typeface="Century Gothic"/>
                <a:ea typeface="+mn-ea"/>
                <a:cs typeface="Century Gothic"/>
                <a:hlinkClick r:id="rId2"/>
              </a:rPr>
              <a:t>://sci.esa.int/juice/55055-juice-mission-gets-green</a:t>
            </a:r>
            <a:r>
              <a:rPr lang="en-US" sz="1400" dirty="0" smtClean="0">
                <a:latin typeface="Century Gothic"/>
                <a:ea typeface="+mn-ea"/>
                <a:cs typeface="Century Gothic"/>
                <a:hlinkClick r:id="rId2"/>
              </a:rPr>
              <a:t>-light</a:t>
            </a:r>
            <a:r>
              <a:rPr lang="en-US" sz="1400" dirty="0">
                <a:latin typeface="Century Gothic"/>
                <a:ea typeface="+mn-ea"/>
                <a:cs typeface="Century Gothic"/>
                <a:hlinkClick r:id="rId2"/>
              </a:rPr>
              <a:t>-for-next-stage-of-development/</a:t>
            </a:r>
            <a:endParaRPr lang="en-US" sz="1400" dirty="0">
              <a:latin typeface="Century Gothic"/>
              <a:ea typeface="+mn-ea"/>
              <a:cs typeface="Century Gothic"/>
            </a:endParaRPr>
          </a:p>
          <a:p>
            <a:pPr marL="536575" lvl="1" indent="-1793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Century Gothic"/>
                <a:ea typeface="+mn-ea"/>
                <a:cs typeface="Century Gothic"/>
              </a:rPr>
              <a:t>Launch a mission in 2022 to explore Jupiter and its potentially habitable icy moons</a:t>
            </a:r>
          </a:p>
          <a:p>
            <a:pPr marL="536575" lvl="1" indent="-1793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Century Gothic"/>
                <a:ea typeface="+mn-ea"/>
                <a:cs typeface="Century Gothic"/>
              </a:rPr>
              <a:t>Strong electron cloud environment around Jupiter</a:t>
            </a:r>
          </a:p>
          <a:p>
            <a:pPr marL="893763" lvl="2" indent="-2635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i="1" dirty="0">
                <a:solidFill>
                  <a:srgbClr val="000000"/>
                </a:solidFill>
                <a:latin typeface="Century Gothic"/>
                <a:ea typeface="+mn-ea"/>
                <a:cs typeface="Century Gothic"/>
              </a:rPr>
              <a:t>Need to test components to electron irradiation</a:t>
            </a:r>
            <a:endParaRPr lang="en-US" sz="1600" dirty="0">
              <a:latin typeface="Century Gothic"/>
              <a:ea typeface="+mn-ea"/>
              <a:cs typeface="Century Gothic"/>
            </a:endParaRPr>
          </a:p>
          <a:p>
            <a:pPr marL="536575" lvl="1" indent="-1793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Century Gothic"/>
                <a:ea typeface="+mn-ea"/>
                <a:cs typeface="Century Gothic"/>
              </a:rPr>
              <a:t>ESA-CERN Collaboration Agreement</a:t>
            </a:r>
          </a:p>
          <a:p>
            <a:pPr marL="893763" lvl="2" indent="-2635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i="1" dirty="0">
                <a:latin typeface="Century Gothic"/>
                <a:ea typeface="+mn-ea"/>
                <a:cs typeface="Century Gothic"/>
              </a:rPr>
              <a:t>Involvement and support of CERN KT group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Century Gothic"/>
              <a:ea typeface="+mn-ea"/>
              <a:cs typeface="Century Gothic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Century Gothic"/>
                <a:ea typeface="+mn-ea"/>
                <a:cs typeface="Century Gothic"/>
              </a:rPr>
              <a:t>Turning CALIFES in an Electron Irradiation facility</a:t>
            </a:r>
          </a:p>
          <a:p>
            <a:pPr marL="536575" lvl="1" indent="-1793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Century Gothic"/>
                <a:ea typeface="+mn-ea"/>
                <a:cs typeface="Century Gothic"/>
              </a:rPr>
              <a:t>Both for Total Integrated Dose and Single Event Effect</a:t>
            </a:r>
          </a:p>
          <a:p>
            <a:pPr marL="536575" lvl="1" indent="-1793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Century Gothic"/>
                <a:ea typeface="+mn-ea"/>
                <a:cs typeface="Century Gothic"/>
              </a:rPr>
              <a:t>Beam energy ranging from 10-200MeV</a:t>
            </a:r>
          </a:p>
          <a:p>
            <a:pPr marL="536575" lvl="1" indent="-1793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Century Gothic"/>
                <a:ea typeface="+mn-ea"/>
                <a:cs typeface="Century Gothic"/>
              </a:rPr>
              <a:t>Large irradiation area (5x5cm minimum)</a:t>
            </a:r>
          </a:p>
          <a:p>
            <a:pPr marL="536575" lvl="1" indent="-1793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Century Gothic"/>
                <a:ea typeface="+mn-ea"/>
                <a:cs typeface="Century Gothic"/>
              </a:rPr>
              <a:t>Required </a:t>
            </a:r>
            <a:r>
              <a:rPr lang="en-US" sz="1600" dirty="0" err="1">
                <a:latin typeface="Century Gothic"/>
                <a:ea typeface="+mn-ea"/>
                <a:cs typeface="Century Gothic"/>
              </a:rPr>
              <a:t>fluence</a:t>
            </a:r>
            <a:r>
              <a:rPr lang="en-US" sz="1600" dirty="0">
                <a:latin typeface="Century Gothic"/>
                <a:ea typeface="+mn-ea"/>
                <a:cs typeface="Century Gothic"/>
              </a:rPr>
              <a:t> of 10</a:t>
            </a:r>
            <a:r>
              <a:rPr lang="en-US" sz="1600" baseline="30000" dirty="0">
                <a:latin typeface="Century Gothic"/>
                <a:ea typeface="+mn-ea"/>
                <a:cs typeface="Century Gothic"/>
              </a:rPr>
              <a:t>7</a:t>
            </a:r>
            <a:r>
              <a:rPr lang="en-US" sz="1600" dirty="0">
                <a:latin typeface="Century Gothic"/>
                <a:ea typeface="+mn-ea"/>
                <a:cs typeface="Century Gothic"/>
              </a:rPr>
              <a:t>/10</a:t>
            </a:r>
            <a:r>
              <a:rPr lang="en-US" sz="1600" baseline="30000" dirty="0">
                <a:latin typeface="Century Gothic"/>
                <a:ea typeface="+mn-ea"/>
                <a:cs typeface="Century Gothic"/>
              </a:rPr>
              <a:t>8</a:t>
            </a:r>
            <a:r>
              <a:rPr lang="en-US" sz="1600" dirty="0">
                <a:latin typeface="Century Gothic"/>
                <a:ea typeface="+mn-ea"/>
                <a:cs typeface="Century Gothic"/>
              </a:rPr>
              <a:t> electron/cm</a:t>
            </a:r>
            <a:r>
              <a:rPr lang="en-US" sz="1600" baseline="30000" dirty="0">
                <a:latin typeface="Century Gothic"/>
                <a:ea typeface="+mn-ea"/>
                <a:cs typeface="Century Gothic"/>
              </a:rPr>
              <a:t>2</a:t>
            </a:r>
            <a:endParaRPr lang="en-US" sz="1600" dirty="0">
              <a:latin typeface="Century Gothic"/>
              <a:ea typeface="+mn-ea"/>
              <a:cs typeface="Century Gothic"/>
            </a:endParaRPr>
          </a:p>
          <a:p>
            <a:pPr marL="536575" lvl="1" indent="-1793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Century Gothic"/>
                <a:ea typeface="+mn-ea"/>
                <a:cs typeface="Century Gothic"/>
              </a:rPr>
              <a:t>1</a:t>
            </a:r>
            <a:r>
              <a:rPr lang="en-US" sz="1600" baseline="30000" dirty="0">
                <a:latin typeface="Century Gothic"/>
                <a:ea typeface="+mn-ea"/>
                <a:cs typeface="Century Gothic"/>
              </a:rPr>
              <a:t>st</a:t>
            </a:r>
            <a:r>
              <a:rPr lang="en-US" sz="1600" dirty="0">
                <a:latin typeface="Century Gothic"/>
                <a:ea typeface="+mn-ea"/>
                <a:cs typeface="Century Gothic"/>
              </a:rPr>
              <a:t> test in 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7338" y="2030236"/>
            <a:ext cx="2001837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9685" y="4706283"/>
            <a:ext cx="873912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u="sng" dirty="0">
                <a:latin typeface="Century Gothic"/>
                <a:ea typeface="+mn-ea"/>
                <a:cs typeface="Century Gothic"/>
              </a:rPr>
              <a:t>Challenges for </a:t>
            </a:r>
            <a:r>
              <a:rPr lang="en-US" sz="2200" u="sng" dirty="0" smtClean="0">
                <a:latin typeface="Century Gothic"/>
                <a:ea typeface="+mn-ea"/>
                <a:cs typeface="Century Gothic"/>
              </a:rPr>
              <a:t>CALIFES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 smtClean="0">
              <a:solidFill>
                <a:srgbClr val="FF0000"/>
              </a:solidFill>
              <a:latin typeface="Century Gothic"/>
              <a:ea typeface="+mn-ea"/>
              <a:cs typeface="Century Gothic"/>
            </a:endParaRPr>
          </a:p>
          <a:p>
            <a:pPr marL="179388" indent="-1793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entury Gothic"/>
                <a:ea typeface="+mn-ea"/>
                <a:cs typeface="Century Gothic"/>
              </a:rPr>
              <a:t>Run at (much) lower beam energy (down to 10MeV)</a:t>
            </a:r>
          </a:p>
          <a:p>
            <a:pPr marL="536575" lvl="1" indent="-2635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i="1" dirty="0">
                <a:solidFill>
                  <a:srgbClr val="FF0000"/>
                </a:solidFill>
                <a:latin typeface="Century Gothic"/>
                <a:ea typeface="+mn-ea"/>
                <a:cs typeface="Century Gothic"/>
              </a:rPr>
              <a:t>New RF acceleration scenario (to be tested)</a:t>
            </a:r>
          </a:p>
          <a:p>
            <a:pPr marL="536575" lvl="1" indent="-2635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i="1" dirty="0">
                <a:solidFill>
                  <a:srgbClr val="FF0000"/>
                </a:solidFill>
                <a:latin typeface="Century Gothic"/>
                <a:ea typeface="+mn-ea"/>
                <a:cs typeface="Century Gothic"/>
              </a:rPr>
              <a:t>New test Area in CALIFES after the Gun or after 1</a:t>
            </a:r>
            <a:r>
              <a:rPr lang="en-US" sz="1400" i="1" baseline="30000" dirty="0">
                <a:solidFill>
                  <a:srgbClr val="FF0000"/>
                </a:solidFill>
                <a:latin typeface="Century Gothic"/>
                <a:ea typeface="+mn-ea"/>
                <a:cs typeface="Century Gothic"/>
              </a:rPr>
              <a:t>st</a:t>
            </a:r>
            <a:r>
              <a:rPr lang="en-US" sz="1400" i="1" dirty="0">
                <a:solidFill>
                  <a:srgbClr val="FF0000"/>
                </a:solidFill>
                <a:latin typeface="Century Gothic"/>
                <a:ea typeface="+mn-ea"/>
                <a:cs typeface="Century Gothic"/>
              </a:rPr>
              <a:t> Acc. Structure</a:t>
            </a:r>
          </a:p>
          <a:p>
            <a:pPr marL="179388" indent="-1793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entury Gothic"/>
                <a:ea typeface="+mn-ea"/>
                <a:cs typeface="Century Gothic"/>
              </a:rPr>
              <a:t>Need very low flux and large and homogeneous irradiation area</a:t>
            </a:r>
          </a:p>
          <a:p>
            <a:pPr marL="536575" lvl="1" indent="-2635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i="1" dirty="0">
                <a:solidFill>
                  <a:srgbClr val="FF0000"/>
                </a:solidFill>
                <a:latin typeface="Century Gothic"/>
                <a:ea typeface="+mn-ea"/>
                <a:cs typeface="Century Gothic"/>
              </a:rPr>
              <a:t>Need  to qualify the beam quality (possibly cutting tails with collimators ultimately)</a:t>
            </a:r>
          </a:p>
          <a:p>
            <a:pPr marL="536575" lvl="1" indent="-2635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i="1" dirty="0">
                <a:solidFill>
                  <a:srgbClr val="FF0000"/>
                </a:solidFill>
                <a:latin typeface="Century Gothic"/>
                <a:ea typeface="+mn-ea"/>
                <a:cs typeface="Century Gothic"/>
              </a:rPr>
              <a:t>Characterization and 1</a:t>
            </a:r>
            <a:r>
              <a:rPr lang="en-US" sz="1400" i="1" baseline="30000" dirty="0">
                <a:solidFill>
                  <a:srgbClr val="FF0000"/>
                </a:solidFill>
                <a:latin typeface="Century Gothic"/>
                <a:ea typeface="+mn-ea"/>
                <a:cs typeface="Century Gothic"/>
              </a:rPr>
              <a:t>st</a:t>
            </a:r>
            <a:r>
              <a:rPr lang="en-US" sz="1400" i="1" dirty="0">
                <a:solidFill>
                  <a:srgbClr val="FF0000"/>
                </a:solidFill>
                <a:latin typeface="Century Gothic"/>
                <a:ea typeface="+mn-ea"/>
                <a:cs typeface="Century Gothic"/>
              </a:rPr>
              <a:t> testing possible on CALIFES Dump line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5938" y="381927"/>
            <a:ext cx="7872183" cy="448767"/>
          </a:xfrm>
        </p:spPr>
        <p:txBody>
          <a:bodyPr/>
          <a:lstStyle/>
          <a:p>
            <a:r>
              <a:rPr lang="en-US" dirty="0" smtClean="0"/>
              <a:t>JUICE - CALIFES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311624" y="4381280"/>
            <a:ext cx="3374411" cy="650005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20000"/>
              </a:spcBef>
              <a:defRPr/>
            </a:pPr>
            <a:r>
              <a:rPr lang="en-US" sz="1200" i="1" dirty="0" smtClean="0">
                <a:solidFill>
                  <a:srgbClr val="2A296C"/>
                </a:solidFill>
                <a:latin typeface="Century Gothic"/>
                <a:cs typeface="Century Gothic"/>
              </a:rPr>
              <a:t>Perspectives for </a:t>
            </a:r>
            <a:r>
              <a:rPr lang="en-US" sz="1200" i="1" dirty="0" err="1" smtClean="0">
                <a:solidFill>
                  <a:srgbClr val="2A296C"/>
                </a:solidFill>
                <a:latin typeface="Century Gothic"/>
                <a:cs typeface="Century Gothic"/>
              </a:rPr>
              <a:t>e</a:t>
            </a:r>
            <a:r>
              <a:rPr lang="en-US" sz="1200" i="1" dirty="0" smtClean="0">
                <a:solidFill>
                  <a:srgbClr val="2A296C"/>
                </a:solidFill>
                <a:latin typeface="Century Gothic"/>
                <a:cs typeface="Century Gothic"/>
              </a:rPr>
              <a:t>- beam irradiation tests in CTF3/CALIFES – R. Corsini, ESA visit @CERN </a:t>
            </a:r>
            <a:r>
              <a:rPr lang="en-US" sz="1000" i="1" dirty="0" smtClean="0">
                <a:solidFill>
                  <a:srgbClr val="2A296C"/>
                </a:solidFill>
                <a:latin typeface="Century Gothic"/>
                <a:cs typeface="Century Gothic"/>
                <a:hlinkClick r:id="rId4"/>
              </a:rPr>
              <a:t>https://indico.cern.ch/event/357271/</a:t>
            </a:r>
            <a:endParaRPr lang="en-US" sz="1000" i="1" dirty="0" smtClean="0">
              <a:solidFill>
                <a:srgbClr val="2A296C"/>
              </a:solidFill>
              <a:latin typeface="Century Gothic"/>
              <a:cs typeface="Century Gothic"/>
            </a:endParaRPr>
          </a:p>
          <a:p>
            <a:pPr lvl="0" eaLnBrk="0" hangingPunct="0">
              <a:spcBef>
                <a:spcPct val="20000"/>
              </a:spcBef>
              <a:defRPr/>
            </a:pPr>
            <a:endParaRPr lang="en-US" sz="1000" i="1" dirty="0" smtClean="0">
              <a:solidFill>
                <a:srgbClr val="2A296C"/>
              </a:solidFill>
              <a:latin typeface="Century Gothic"/>
              <a:ea typeface="ＭＳ Ｐゴシック" charset="-128"/>
              <a:cs typeface="Century Gothic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216826" y="773164"/>
            <a:ext cx="2171295" cy="353967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20000"/>
              </a:spcBef>
              <a:defRPr/>
            </a:pPr>
            <a:r>
              <a:rPr lang="en-US" sz="1400" i="1" u="sng" dirty="0" smtClean="0">
                <a:solidFill>
                  <a:srgbClr val="2A296C"/>
                </a:solidFill>
                <a:latin typeface="Century Gothic"/>
                <a:cs typeface="Century Gothic"/>
              </a:rPr>
              <a:t>T. </a:t>
            </a:r>
            <a:r>
              <a:rPr lang="en-US" sz="1400" i="1" u="sng" dirty="0" err="1" smtClean="0">
                <a:solidFill>
                  <a:srgbClr val="2A296C"/>
                </a:solidFill>
                <a:latin typeface="Century Gothic"/>
                <a:cs typeface="Century Gothic"/>
              </a:rPr>
              <a:t>Lefevre</a:t>
            </a:r>
            <a:r>
              <a:rPr lang="en-US" sz="1400" i="1" u="sng" dirty="0" smtClean="0">
                <a:solidFill>
                  <a:srgbClr val="2A296C"/>
                </a:solidFill>
                <a:latin typeface="Century Gothic"/>
                <a:cs typeface="Century Gothic"/>
              </a:rPr>
              <a:t> – M. </a:t>
            </a:r>
            <a:r>
              <a:rPr lang="en-US" sz="1400" i="1" u="sng" dirty="0" err="1" smtClean="0">
                <a:solidFill>
                  <a:srgbClr val="2A296C"/>
                </a:solidFill>
                <a:latin typeface="Century Gothic"/>
                <a:cs typeface="Century Gothic"/>
              </a:rPr>
              <a:t>Brugger</a:t>
            </a:r>
            <a:endParaRPr lang="en-US" sz="1400" i="1" u="sng" dirty="0" smtClean="0">
              <a:solidFill>
                <a:srgbClr val="2A296C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9" grpId="0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76296"/>
            <a:ext cx="8123237" cy="395111"/>
          </a:xfrm>
        </p:spPr>
        <p:txBody>
          <a:bodyPr/>
          <a:lstStyle/>
          <a:p>
            <a:r>
              <a:rPr lang="en-US" dirty="0" smtClean="0"/>
              <a:t>Open issues/questions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072444"/>
            <a:ext cx="8583906" cy="5572831"/>
          </a:xfrm>
        </p:spPr>
        <p:txBody>
          <a:bodyPr/>
          <a:lstStyle/>
          <a:p>
            <a:r>
              <a:rPr lang="en-US" sz="1800" dirty="0" smtClean="0"/>
              <a:t>Verify needed fluxes (test pieces, needed area…)</a:t>
            </a:r>
          </a:p>
          <a:p>
            <a:endParaRPr lang="en-US" sz="1800" dirty="0" smtClean="0"/>
          </a:p>
          <a:p>
            <a:r>
              <a:rPr lang="en-US" sz="1800" dirty="0" smtClean="0"/>
              <a:t>Energy range – how critical? Verify low energy capabilities in CALIFES.</a:t>
            </a:r>
          </a:p>
          <a:p>
            <a:endParaRPr lang="en-US" sz="1800" dirty="0" smtClean="0"/>
          </a:p>
          <a:p>
            <a:r>
              <a:rPr lang="en-US" sz="1800" dirty="0" smtClean="0"/>
              <a:t>How uniform should be the beam? </a:t>
            </a:r>
          </a:p>
          <a:p>
            <a:endParaRPr lang="en-US" sz="1800" dirty="0" smtClean="0"/>
          </a:p>
          <a:p>
            <a:r>
              <a:rPr lang="en-US" sz="1800" dirty="0" smtClean="0"/>
              <a:t>What about the time structure (average vs. peak flux)?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Total dose needed, testing time, running scenario…</a:t>
            </a:r>
          </a:p>
          <a:p>
            <a:endParaRPr lang="en-US" sz="1800" dirty="0" smtClean="0"/>
          </a:p>
          <a:p>
            <a:r>
              <a:rPr lang="en-US" sz="1800" dirty="0" smtClean="0"/>
              <a:t>Layout of irradiation region – activation of collimator, air activation, dump…</a:t>
            </a:r>
          </a:p>
          <a:p>
            <a:endParaRPr lang="en-US" sz="1800" dirty="0" smtClean="0"/>
          </a:p>
          <a:p>
            <a:r>
              <a:rPr lang="en-US" sz="1800" dirty="0" smtClean="0"/>
              <a:t>Timescale (before and/or after 2016)</a:t>
            </a:r>
          </a:p>
          <a:p>
            <a:endParaRPr lang="en-US" sz="1800" dirty="0" smtClean="0"/>
          </a:p>
          <a:p>
            <a:r>
              <a:rPr lang="en-US" sz="1800" dirty="0" smtClean="0"/>
              <a:t>…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75408"/>
            <a:ext cx="8123237" cy="461851"/>
          </a:xfrm>
        </p:spPr>
        <p:txBody>
          <a:bodyPr/>
          <a:lstStyle/>
          <a:p>
            <a:r>
              <a:rPr lang="en-US" dirty="0" smtClean="0"/>
              <a:t>Uniform beam - Filling the aperture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5" name="Picture 4" descr="Screen Shot 2014-12-07 at 12.10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374" y="3480109"/>
            <a:ext cx="5749601" cy="33778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000" y="1698636"/>
            <a:ext cx="3894442" cy="9407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92741" y="1792708"/>
            <a:ext cx="1108193" cy="2069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847" y="2007031"/>
            <a:ext cx="2182743" cy="1328355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2241003" y="2559420"/>
            <a:ext cx="1331932" cy="44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Collimator</a:t>
            </a:r>
            <a:endParaRPr lang="en-US" sz="1600" noProof="0" dirty="0" smtClean="0">
              <a:latin typeface="Century Gothic"/>
              <a:ea typeface="ＭＳ Ｐゴシック" charset="-128"/>
              <a:cs typeface="Century Gothic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600" dirty="0" smtClean="0">
              <a:solidFill>
                <a:srgbClr val="558ED5"/>
              </a:solidFill>
              <a:latin typeface="Century Gothic"/>
              <a:ea typeface="ＭＳ Ｐゴシック" charset="-128"/>
              <a:cs typeface="Century Gothic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2000" y="2359037"/>
            <a:ext cx="3894442" cy="9407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92741" y="2152074"/>
            <a:ext cx="1108193" cy="2069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309999" y="1415995"/>
            <a:ext cx="3866444" cy="583679"/>
          </a:xfrm>
          <a:custGeom>
            <a:avLst/>
            <a:gdLst>
              <a:gd name="connsiteX0" fmla="*/ 0 w 3762963"/>
              <a:gd name="connsiteY0" fmla="*/ 545629 h 793358"/>
              <a:gd name="connsiteX1" fmla="*/ 1110074 w 3762963"/>
              <a:gd name="connsiteY1" fmla="*/ 790222 h 793358"/>
              <a:gd name="connsiteX2" fmla="*/ 2323630 w 3762963"/>
              <a:gd name="connsiteY2" fmla="*/ 526815 h 793358"/>
              <a:gd name="connsiteX3" fmla="*/ 3762963 w 3762963"/>
              <a:gd name="connsiteY3" fmla="*/ 0 h 793358"/>
              <a:gd name="connsiteX4" fmla="*/ 3762963 w 3762963"/>
              <a:gd name="connsiteY4" fmla="*/ 0 h 79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63" h="793358">
                <a:moveTo>
                  <a:pt x="0" y="545629"/>
                </a:moveTo>
                <a:cubicBezTo>
                  <a:pt x="361401" y="669493"/>
                  <a:pt x="722802" y="793358"/>
                  <a:pt x="1110074" y="790222"/>
                </a:cubicBezTo>
                <a:cubicBezTo>
                  <a:pt x="1497346" y="787086"/>
                  <a:pt x="1881482" y="658519"/>
                  <a:pt x="2323630" y="526815"/>
                </a:cubicBezTo>
                <a:cubicBezTo>
                  <a:pt x="2765778" y="395111"/>
                  <a:pt x="3762963" y="0"/>
                  <a:pt x="3762963" y="0"/>
                </a:cubicBezTo>
                <a:lnTo>
                  <a:pt x="3762963" y="0"/>
                </a:lnTo>
              </a:path>
            </a:pathLst>
          </a:cu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flipV="1">
            <a:off x="309999" y="2152074"/>
            <a:ext cx="3866444" cy="583679"/>
          </a:xfrm>
          <a:custGeom>
            <a:avLst/>
            <a:gdLst>
              <a:gd name="connsiteX0" fmla="*/ 0 w 3762963"/>
              <a:gd name="connsiteY0" fmla="*/ 545629 h 793358"/>
              <a:gd name="connsiteX1" fmla="*/ 1110074 w 3762963"/>
              <a:gd name="connsiteY1" fmla="*/ 790222 h 793358"/>
              <a:gd name="connsiteX2" fmla="*/ 2323630 w 3762963"/>
              <a:gd name="connsiteY2" fmla="*/ 526815 h 793358"/>
              <a:gd name="connsiteX3" fmla="*/ 3762963 w 3762963"/>
              <a:gd name="connsiteY3" fmla="*/ 0 h 793358"/>
              <a:gd name="connsiteX4" fmla="*/ 3762963 w 3762963"/>
              <a:gd name="connsiteY4" fmla="*/ 0 h 79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63" h="793358">
                <a:moveTo>
                  <a:pt x="0" y="545629"/>
                </a:moveTo>
                <a:cubicBezTo>
                  <a:pt x="361401" y="669493"/>
                  <a:pt x="722802" y="793358"/>
                  <a:pt x="1110074" y="790222"/>
                </a:cubicBezTo>
                <a:cubicBezTo>
                  <a:pt x="1497346" y="787086"/>
                  <a:pt x="1881482" y="658519"/>
                  <a:pt x="2323630" y="526815"/>
                </a:cubicBezTo>
                <a:cubicBezTo>
                  <a:pt x="2765778" y="395111"/>
                  <a:pt x="3762963" y="0"/>
                  <a:pt x="3762963" y="0"/>
                </a:cubicBezTo>
                <a:lnTo>
                  <a:pt x="3762963" y="0"/>
                </a:lnTo>
              </a:path>
            </a:pathLst>
          </a:cu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3600935" y="1566933"/>
            <a:ext cx="1967804" cy="432741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600935" y="2152075"/>
            <a:ext cx="1967804" cy="459080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7094792" y="2685305"/>
            <a:ext cx="1051748" cy="1588"/>
          </a:xfrm>
          <a:prstGeom prst="line">
            <a:avLst/>
          </a:prstGeom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7736330" y="2685305"/>
            <a:ext cx="1051748" cy="1588"/>
          </a:xfrm>
          <a:prstGeom prst="line">
            <a:avLst/>
          </a:prstGeom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464742" y="1415995"/>
            <a:ext cx="1711700" cy="440098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32" idx="3"/>
          </p:cNvCxnSpPr>
          <p:nvPr/>
        </p:nvCxnSpPr>
        <p:spPr>
          <a:xfrm>
            <a:off x="2492741" y="2310119"/>
            <a:ext cx="1683702" cy="425634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158513" y="1313276"/>
            <a:ext cx="45719" cy="167759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6418709" y="1566933"/>
            <a:ext cx="1331932" cy="44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Test area</a:t>
            </a:r>
            <a:endParaRPr lang="en-US" sz="1600" noProof="0" dirty="0" smtClean="0">
              <a:latin typeface="Century Gothic"/>
              <a:ea typeface="ＭＳ Ｐゴシック" charset="-128"/>
              <a:cs typeface="Century Gothic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600" dirty="0" smtClean="0">
              <a:solidFill>
                <a:srgbClr val="558ED5"/>
              </a:solidFill>
              <a:latin typeface="Century Gothic"/>
              <a:ea typeface="ＭＳ Ｐゴシック" charset="-128"/>
              <a:cs typeface="Century Gothic"/>
            </a:endParaRPr>
          </a:p>
        </p:txBody>
      </p:sp>
      <p:sp>
        <p:nvSpPr>
          <p:cNvPr id="51" name="Content Placeholder 2"/>
          <p:cNvSpPr txBox="1">
            <a:spLocks/>
          </p:cNvSpPr>
          <p:nvPr/>
        </p:nvSpPr>
        <p:spPr bwMode="auto">
          <a:xfrm>
            <a:off x="543937" y="1258538"/>
            <a:ext cx="1331932" cy="44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Beam Pipe</a:t>
            </a:r>
            <a:endParaRPr lang="en-US" sz="1600" noProof="0" dirty="0" smtClean="0">
              <a:latin typeface="Century Gothic"/>
              <a:ea typeface="ＭＳ Ｐゴシック" charset="-128"/>
              <a:cs typeface="Century Gothic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600" dirty="0" smtClean="0">
              <a:solidFill>
                <a:srgbClr val="558ED5"/>
              </a:solidFill>
              <a:latin typeface="Century Gothic"/>
              <a:ea typeface="ＭＳ Ｐゴシック" charset="-128"/>
              <a:cs typeface="Century Gothic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rot="16200000" flipH="1">
            <a:off x="796077" y="3575527"/>
            <a:ext cx="804593" cy="790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50" grpId="0" build="p"/>
      <p:bldP spid="51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95111"/>
            <a:ext cx="8123237" cy="451556"/>
          </a:xfrm>
        </p:spPr>
        <p:txBody>
          <a:bodyPr/>
          <a:lstStyle/>
          <a:p>
            <a:r>
              <a:rPr lang="en-US" dirty="0" smtClean="0"/>
              <a:t>Fluxes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467556"/>
            <a:ext cx="8229600" cy="4221163"/>
          </a:xfrm>
        </p:spPr>
        <p:txBody>
          <a:bodyPr/>
          <a:lstStyle/>
          <a:p>
            <a:r>
              <a:rPr lang="en-US" dirty="0" smtClean="0"/>
              <a:t>1 </a:t>
            </a:r>
            <a:r>
              <a:rPr lang="en-US" dirty="0" err="1" smtClean="0"/>
              <a:t>nC</a:t>
            </a:r>
            <a:r>
              <a:rPr lang="en-US" dirty="0" smtClean="0"/>
              <a:t> pulses @ 1 Hz      (CALIFES, few bunches)</a:t>
            </a:r>
          </a:p>
          <a:p>
            <a:pPr marL="1257300" lvl="2" indent="-457200">
              <a:buNone/>
            </a:pPr>
            <a:endParaRPr lang="en-US" dirty="0" smtClean="0">
              <a:latin typeface="Wingdings"/>
              <a:ea typeface="Wingdings"/>
              <a:cs typeface="Wingdings"/>
            </a:endParaRPr>
          </a:p>
          <a:p>
            <a:pPr marL="1257300" lvl="2" indent="-457200">
              <a:buFont typeface="Wingdings" pitchFamily="-101" charset="2"/>
              <a:buChar char="è"/>
            </a:pPr>
            <a:r>
              <a:rPr lang="en-US" dirty="0" smtClean="0"/>
              <a:t>6.25 10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</a:p>
          <a:p>
            <a:pPr marL="1257300" lvl="2" indent="-457200">
              <a:buFont typeface="Wingdings" pitchFamily="-101" charset="2"/>
              <a:buChar char="è"/>
            </a:pPr>
            <a:endParaRPr lang="en-US" baseline="30000" dirty="0" smtClean="0"/>
          </a:p>
          <a:p>
            <a:pPr marL="1257300" lvl="2" indent="-457200">
              <a:buFont typeface="Wingdings" pitchFamily="-101" charset="2"/>
              <a:buChar char="è"/>
            </a:pPr>
            <a:endParaRPr lang="en-US" baseline="30000" dirty="0" smtClean="0"/>
          </a:p>
          <a:p>
            <a:pPr marL="1257300" lvl="2" indent="-457200">
              <a:buFont typeface="Wingdings" pitchFamily="-101" charset="2"/>
              <a:buChar char="è"/>
            </a:pPr>
            <a:endParaRPr lang="en-US" baseline="30000" dirty="0" smtClean="0"/>
          </a:p>
          <a:p>
            <a:pPr marL="457200" indent="-457200"/>
            <a:r>
              <a:rPr lang="en-US" dirty="0" smtClean="0"/>
              <a:t>Assume round beam, 40 mm </a:t>
            </a:r>
            <a:r>
              <a:rPr lang="en-US" dirty="0" err="1" smtClean="0"/>
              <a:t>x</a:t>
            </a:r>
            <a:r>
              <a:rPr lang="en-US" dirty="0" smtClean="0"/>
              <a:t> 40 mm, 90% cut</a:t>
            </a:r>
          </a:p>
          <a:p>
            <a:pPr marL="1257300" lvl="2" indent="-457200">
              <a:buNone/>
            </a:pPr>
            <a:endParaRPr lang="en-US" dirty="0" smtClean="0">
              <a:latin typeface="Wingdings"/>
              <a:ea typeface="Wingdings"/>
              <a:cs typeface="Wingdings"/>
            </a:endParaRPr>
          </a:p>
          <a:p>
            <a:pPr marL="1257300" lvl="2" indent="-457200">
              <a:buFont typeface="Wingdings" pitchFamily="-101" charset="2"/>
              <a:buChar char="è"/>
            </a:pPr>
            <a:r>
              <a:rPr lang="en-US" dirty="0" smtClean="0"/>
              <a:t>5 10</a:t>
            </a:r>
            <a:r>
              <a:rPr lang="en-US" baseline="30000" dirty="0" smtClean="0"/>
              <a:t>7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</a:p>
          <a:p>
            <a:pPr marL="1257300" lvl="2" indent="-457200">
              <a:buNone/>
            </a:pPr>
            <a:endParaRPr lang="en-US" dirty="0" smtClean="0">
              <a:latin typeface="Wingdings"/>
              <a:ea typeface="Wingdings"/>
              <a:cs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867" y="1100667"/>
            <a:ext cx="4735101" cy="451555"/>
          </a:xfrm>
        </p:spPr>
        <p:txBody>
          <a:bodyPr/>
          <a:lstStyle/>
          <a:p>
            <a:r>
              <a:rPr lang="en-US" dirty="0" smtClean="0"/>
              <a:t>Longitudinal wake-fields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962" y="1928519"/>
            <a:ext cx="8418216" cy="39818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 smtClean="0"/>
              <a:t>Longitudinal wakes cause energy loss and correlated energy spread (chirp)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u="sng" dirty="0" smtClean="0"/>
              <a:t>Idea</a:t>
            </a:r>
            <a:r>
              <a:rPr lang="en-US" sz="1600" dirty="0" smtClean="0"/>
              <a:t>: 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1. Compensate the correlated energy spread with small off-crest acceleration, and measure the energy spread using a</a:t>
            </a:r>
            <a:br>
              <a:rPr lang="en-US" sz="1600" dirty="0" smtClean="0"/>
            </a:br>
            <a:r>
              <a:rPr lang="en-US" sz="1600" dirty="0" smtClean="0"/>
              <a:t>spectrometer</a:t>
            </a:r>
          </a:p>
          <a:p>
            <a:pPr marL="514350" indent="-514350">
              <a:buFont typeface="+mj-lt"/>
              <a:buAutoNum type="arabicPeriod"/>
            </a:pP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2. Perform a phase / voltage scan</a:t>
            </a:r>
            <a:br>
              <a:rPr lang="en-US" sz="1600" dirty="0" smtClean="0"/>
            </a:br>
            <a:r>
              <a:rPr lang="en-US" sz="1600" dirty="0"/>
              <a:t>t</a:t>
            </a:r>
            <a:r>
              <a:rPr lang="en-US" sz="1600" dirty="0" smtClean="0"/>
              <a:t>o locate the minimum</a:t>
            </a:r>
            <a:br>
              <a:rPr lang="en-US" sz="1600" dirty="0" smtClean="0"/>
            </a:br>
            <a:r>
              <a:rPr lang="en-US" sz="1600" dirty="0" smtClean="0"/>
              <a:t>(i.e. compensation)</a:t>
            </a:r>
          </a:p>
          <a:p>
            <a:pPr marL="514350" indent="-514350">
              <a:buFont typeface="+mj-lt"/>
              <a:buAutoNum type="arabicPeriod"/>
            </a:pP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3. Infer wake-field characteristics from </a:t>
            </a:r>
            <a:br>
              <a:rPr lang="en-US" sz="1600" dirty="0" smtClean="0"/>
            </a:br>
            <a:r>
              <a:rPr lang="en-US" sz="1600" dirty="0" smtClean="0"/>
              <a:t>- energy spread </a:t>
            </a:r>
            <a:r>
              <a:rPr lang="en-US" sz="1600" dirty="0" err="1" smtClean="0"/>
              <a:t>vs</a:t>
            </a:r>
            <a:r>
              <a:rPr lang="en-US" sz="1600" dirty="0" smtClean="0"/>
              <a:t> phase scan,</a:t>
            </a:r>
            <a:br>
              <a:rPr lang="en-US" sz="1600" dirty="0" smtClean="0"/>
            </a:br>
            <a:r>
              <a:rPr lang="en-US" sz="1600" dirty="0" smtClean="0"/>
              <a:t>- energy spread </a:t>
            </a:r>
            <a:r>
              <a:rPr lang="en-US" sz="1600" dirty="0" err="1" smtClean="0"/>
              <a:t>vs</a:t>
            </a:r>
            <a:r>
              <a:rPr lang="en-US" sz="1600" dirty="0" smtClean="0"/>
              <a:t> voltage scan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Picture 3" descr="Wak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58" y="3367810"/>
            <a:ext cx="4317820" cy="32844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3978" y="721225"/>
            <a:ext cx="341488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 smtClean="0">
                <a:latin typeface="Century Gothic"/>
                <a:cs typeface="Century Gothic"/>
              </a:rPr>
              <a:t>A. Latina - Measurement of </a:t>
            </a:r>
            <a:br>
              <a:rPr lang="en-US" sz="1600" i="1" dirty="0" smtClean="0">
                <a:latin typeface="Century Gothic"/>
                <a:cs typeface="Century Gothic"/>
              </a:rPr>
            </a:br>
            <a:r>
              <a:rPr lang="en-US" sz="1600" i="1" dirty="0" smtClean="0">
                <a:latin typeface="Century Gothic"/>
                <a:cs typeface="Century Gothic"/>
              </a:rPr>
              <a:t>Short-Range Longitudinal</a:t>
            </a:r>
            <a:br>
              <a:rPr lang="en-US" sz="1600" i="1" dirty="0" smtClean="0">
                <a:latin typeface="Century Gothic"/>
                <a:cs typeface="Century Gothic"/>
              </a:rPr>
            </a:br>
            <a:r>
              <a:rPr lang="en-US" sz="1600" i="1" dirty="0" err="1" smtClean="0">
                <a:latin typeface="Century Gothic"/>
                <a:cs typeface="Century Gothic"/>
              </a:rPr>
              <a:t>Wakefields</a:t>
            </a:r>
            <a:r>
              <a:rPr lang="en-US" sz="1600" i="1" dirty="0" smtClean="0">
                <a:latin typeface="Century Gothic"/>
                <a:cs typeface="Century Gothic"/>
              </a:rPr>
              <a:t> at CALIFES</a:t>
            </a:r>
            <a:endParaRPr lang="en-US" sz="1600" i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7107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630" y="341182"/>
            <a:ext cx="7714712" cy="56825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Setup, parameters, and simulation of phase 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07" y="1192519"/>
            <a:ext cx="8667205" cy="534600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CALIFES-</a:t>
            </a:r>
            <a:r>
              <a:rPr lang="en-US" dirty="0"/>
              <a:t>like parameters:</a:t>
            </a:r>
          </a:p>
          <a:p>
            <a:r>
              <a:rPr lang="en-US" dirty="0" smtClean="0"/>
              <a:t>Two CLIC AS with a/</a:t>
            </a:r>
            <a:r>
              <a:rPr lang="en-US" dirty="0" err="1" smtClean="0"/>
              <a:t>λ</a:t>
            </a:r>
            <a:r>
              <a:rPr lang="en-US" dirty="0" smtClean="0"/>
              <a:t> = 0.11</a:t>
            </a:r>
          </a:p>
          <a:p>
            <a:r>
              <a:rPr lang="en-US" dirty="0" smtClean="0"/>
              <a:t>Bunch charge = 1 </a:t>
            </a:r>
            <a:r>
              <a:rPr lang="en-US" dirty="0" err="1" smtClean="0"/>
              <a:t>nC</a:t>
            </a:r>
            <a:endParaRPr lang="en-US" dirty="0" smtClean="0"/>
          </a:p>
          <a:p>
            <a:r>
              <a:rPr lang="en-US" dirty="0" smtClean="0"/>
              <a:t>Average energy = 200 MeV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Two bunch configurations considered:</a:t>
            </a:r>
          </a:p>
          <a:p>
            <a:r>
              <a:rPr lang="en-US" dirty="0" smtClean="0"/>
              <a:t>Bunch uncorrelated </a:t>
            </a:r>
            <a:r>
              <a:rPr lang="en-US" dirty="0" err="1" smtClean="0"/>
              <a:t>espread</a:t>
            </a:r>
            <a:r>
              <a:rPr lang="en-US" dirty="0" smtClean="0"/>
              <a:t> = 0.25 %</a:t>
            </a:r>
          </a:p>
          <a:p>
            <a:r>
              <a:rPr lang="en-US" dirty="0" smtClean="0"/>
              <a:t>Bunch length = 1200 um</a:t>
            </a:r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nd:</a:t>
            </a:r>
          </a:p>
          <a:p>
            <a:r>
              <a:rPr lang="en-US" dirty="0" smtClean="0"/>
              <a:t>Bunch uncorrelated </a:t>
            </a:r>
            <a:r>
              <a:rPr lang="en-US" dirty="0" err="1" smtClean="0"/>
              <a:t>espread</a:t>
            </a:r>
            <a:r>
              <a:rPr lang="en-US" dirty="0" smtClean="0"/>
              <a:t> = 0.5 %</a:t>
            </a:r>
          </a:p>
          <a:p>
            <a:r>
              <a:rPr lang="en-US" dirty="0" smtClean="0"/>
              <a:t>Bunch length = 600 um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Four different longitudinal distributions</a:t>
            </a:r>
          </a:p>
          <a:p>
            <a:r>
              <a:rPr lang="en-US" dirty="0"/>
              <a:t>G</a:t>
            </a:r>
            <a:r>
              <a:rPr lang="en-US" dirty="0" smtClean="0"/>
              <a:t>aussian</a:t>
            </a:r>
          </a:p>
          <a:p>
            <a:r>
              <a:rPr lang="en-US" dirty="0" smtClean="0"/>
              <a:t>Uniform</a:t>
            </a:r>
          </a:p>
          <a:p>
            <a:r>
              <a:rPr lang="en-US" dirty="0" smtClean="0"/>
              <a:t>Forward</a:t>
            </a:r>
          </a:p>
          <a:p>
            <a:r>
              <a:rPr lang="en-US" dirty="0" smtClean="0"/>
              <a:t>Backward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plots show the result energy spread: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 descr="plot_dist_0.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78" y="751783"/>
            <a:ext cx="4572000" cy="3200400"/>
          </a:xfrm>
          <a:prstGeom prst="rect">
            <a:avLst/>
          </a:prstGeom>
        </p:spPr>
      </p:pic>
      <p:pic>
        <p:nvPicPr>
          <p:cNvPr id="12" name="Picture 11" descr="plot_dist_0.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62330"/>
            <a:ext cx="4572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4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ot_a0.11_dEE_0.2_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53" y="3093879"/>
            <a:ext cx="4996047" cy="374703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94740" y="329259"/>
            <a:ext cx="7319601" cy="548814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Dependence on voltage is much weaker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3295" y="1078128"/>
            <a:ext cx="8139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Example: 1.2 mm bunch length, 0.2% energy spread, two distributions</a:t>
            </a:r>
            <a:endParaRPr lang="en-US" sz="2000" dirty="0"/>
          </a:p>
        </p:txBody>
      </p:sp>
      <p:pic>
        <p:nvPicPr>
          <p:cNvPr id="9" name="Picture 8" descr="plot_a0.11_dEE_0.2_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1002"/>
            <a:ext cx="4541863" cy="34063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406055"/>
            <a:ext cx="3518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Gaussian:</a:t>
            </a:r>
          </a:p>
          <a:p>
            <a:r>
              <a:rPr lang="en-US" sz="2000" dirty="0" smtClean="0"/>
              <a:t>- Resolution required ~ 1 </a:t>
            </a:r>
            <a:r>
              <a:rPr lang="en-US" sz="2000" dirty="0" err="1" smtClean="0"/>
              <a:t>keV</a:t>
            </a:r>
            <a:endParaRPr lang="en-US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500815" y="2385993"/>
            <a:ext cx="3288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Uniform</a:t>
            </a:r>
          </a:p>
          <a:p>
            <a:r>
              <a:rPr lang="en-US" sz="2000" dirty="0" smtClean="0"/>
              <a:t>Resolution required ~5 </a:t>
            </a:r>
            <a:r>
              <a:rPr lang="en-US" sz="2000" dirty="0" err="1" smtClean="0"/>
              <a:t>keV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67649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6" name="Picture 5" descr="Screen Shot 2014-12-15 at 22.15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28" y="497224"/>
            <a:ext cx="8183170" cy="6148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considerations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E46C0A"/>
                </a:solidFill>
              </a:rPr>
              <a:t>Decommissioning ≠ zero resources !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It may be wise to </a:t>
            </a:r>
            <a:r>
              <a:rPr lang="en-US" dirty="0" smtClean="0">
                <a:solidFill>
                  <a:srgbClr val="007091"/>
                </a:solidFill>
              </a:rPr>
              <a:t>“mothball” CTF3</a:t>
            </a:r>
            <a:r>
              <a:rPr lang="en-US" dirty="0" smtClean="0"/>
              <a:t>, also to keep open the possibility to re-start CTF3 after 2016 if needed (</a:t>
            </a:r>
            <a:r>
              <a:rPr lang="en-US" dirty="0" smtClean="0">
                <a:solidFill>
                  <a:srgbClr val="007091"/>
                </a:solidFill>
              </a:rPr>
              <a:t>new module generation</a:t>
            </a:r>
            <a:r>
              <a:rPr lang="en-US" dirty="0" smtClean="0"/>
              <a:t>?) and according to CERN priorities</a:t>
            </a:r>
          </a:p>
          <a:p>
            <a:r>
              <a:rPr lang="en-US" dirty="0" err="1" smtClean="0"/>
              <a:t>Hovever</a:t>
            </a:r>
            <a:r>
              <a:rPr lang="en-US" dirty="0" smtClean="0"/>
              <a:t>, this clashes with requests to re-use CTF3 buildings and equipment…</a:t>
            </a:r>
          </a:p>
          <a:p>
            <a:endParaRPr lang="en-US" dirty="0" smtClean="0"/>
          </a:p>
          <a:p>
            <a:r>
              <a:rPr lang="en-US" dirty="0" smtClean="0"/>
              <a:t>The shut-down paradox:</a:t>
            </a:r>
          </a:p>
          <a:p>
            <a:pPr>
              <a:buNone/>
            </a:pPr>
            <a:r>
              <a:rPr lang="en-US" dirty="0" smtClean="0"/>
              <a:t>	“Given an accelerator facility, the cost of running it is in general lower or equal than the cost of a shut-down”.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83552" y="2003778"/>
            <a:ext cx="1538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latin typeface="Century Gothic"/>
                <a:cs typeface="Century Gothic"/>
              </a:rPr>
              <a:t>G. </a:t>
            </a:r>
            <a:r>
              <a:rPr lang="en-US" sz="1400" i="1" dirty="0" err="1" smtClean="0">
                <a:latin typeface="Century Gothic"/>
                <a:cs typeface="Century Gothic"/>
              </a:rPr>
              <a:t>McMonagle</a:t>
            </a:r>
            <a:endParaRPr lang="en-US" sz="1400" i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488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17511"/>
            <a:ext cx="8123237" cy="438912"/>
          </a:xfrm>
        </p:spPr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133" y="894698"/>
            <a:ext cx="8628089" cy="5608106"/>
          </a:xfrm>
        </p:spPr>
        <p:txBody>
          <a:bodyPr/>
          <a:lstStyle/>
          <a:p>
            <a:r>
              <a:rPr lang="en-US" dirty="0" smtClean="0"/>
              <a:t>CTF3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went well beyond its initial task </a:t>
            </a:r>
            <a:r>
              <a:rPr lang="en-US" dirty="0" smtClean="0"/>
              <a:t>of demonstrating CLIC two-beam scheme feasibility</a:t>
            </a:r>
          </a:p>
          <a:p>
            <a:r>
              <a:rPr lang="en-US" dirty="0" smtClean="0"/>
              <a:t>Has a well established </a:t>
            </a:r>
            <a:r>
              <a:rPr lang="en-US" dirty="0" smtClean="0">
                <a:solidFill>
                  <a:srgbClr val="558ED5"/>
                </a:solidFill>
              </a:rPr>
              <a:t>scientific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program until end </a:t>
            </a:r>
            <a:r>
              <a:rPr lang="en-US" dirty="0" smtClean="0">
                <a:solidFill>
                  <a:srgbClr val="558ED5"/>
                </a:solidFill>
              </a:rPr>
              <a:t>2016</a:t>
            </a:r>
          </a:p>
          <a:p>
            <a:endParaRPr lang="en-US" dirty="0" smtClean="0"/>
          </a:p>
          <a:p>
            <a:r>
              <a:rPr lang="en-US" dirty="0" smtClean="0"/>
              <a:t>Definitely want to </a:t>
            </a:r>
            <a:r>
              <a:rPr lang="en-US" dirty="0" smtClean="0">
                <a:solidFill>
                  <a:srgbClr val="E46C0A"/>
                </a:solidFill>
              </a:rPr>
              <a:t>stop CTF3 after that </a:t>
            </a:r>
            <a:r>
              <a:rPr lang="en-US" dirty="0" smtClean="0"/>
              <a:t>(limited resources…) </a:t>
            </a:r>
          </a:p>
          <a:p>
            <a:pPr>
              <a:buNone/>
            </a:pPr>
            <a:r>
              <a:rPr lang="en-US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</a:rPr>
              <a:t>			</a:t>
            </a:r>
            <a:r>
              <a:rPr lang="en-US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 </a:t>
            </a:r>
            <a:r>
              <a:rPr lang="en-US" i="1" dirty="0" smtClean="0">
                <a:solidFill>
                  <a:srgbClr val="00187E"/>
                </a:solidFill>
              </a:rPr>
              <a:t>What </a:t>
            </a:r>
            <a:r>
              <a:rPr lang="en-US" i="1" dirty="0" smtClean="0">
                <a:solidFill>
                  <a:srgbClr val="00187E"/>
                </a:solidFill>
              </a:rPr>
              <a:t>to do with CTF3 hardware &amp; building?</a:t>
            </a:r>
            <a:endParaRPr lang="en-US" i="1" dirty="0" smtClean="0">
              <a:solidFill>
                <a:srgbClr val="00187E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Discussions started </a:t>
            </a:r>
            <a:r>
              <a:rPr lang="en-US" dirty="0" smtClean="0"/>
              <a:t>beginning </a:t>
            </a:r>
            <a:r>
              <a:rPr lang="en-US" dirty="0" smtClean="0"/>
              <a:t>2014. Current main proposals:</a:t>
            </a:r>
          </a:p>
          <a:p>
            <a:endParaRPr lang="en-US" dirty="0" smtClean="0"/>
          </a:p>
          <a:p>
            <a:pPr lvl="1">
              <a:buNone/>
            </a:pPr>
            <a:r>
              <a:rPr lang="en-US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dirty="0">
                <a:solidFill>
                  <a:srgbClr val="E46C0A"/>
                </a:solidFill>
                <a:latin typeface="Wingdings"/>
                <a:ea typeface="Wingdings"/>
                <a:cs typeface="Wingdings"/>
              </a:rPr>
              <a:t>	</a:t>
            </a:r>
            <a:r>
              <a:rPr lang="en-US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</a:rPr>
              <a:t>	</a:t>
            </a:r>
            <a:r>
              <a:rPr lang="en-US" dirty="0" smtClean="0">
                <a:solidFill>
                  <a:srgbClr val="558ED5"/>
                </a:solidFill>
              </a:rPr>
              <a:t>Install new </a:t>
            </a:r>
            <a:r>
              <a:rPr lang="en-US" dirty="0" smtClean="0"/>
              <a:t>DB front-end in CTF3 </a:t>
            </a:r>
            <a:r>
              <a:rPr lang="en-US" dirty="0" err="1" smtClean="0"/>
              <a:t>linac</a:t>
            </a:r>
            <a:r>
              <a:rPr lang="en-US" dirty="0" smtClean="0"/>
              <a:t> area (</a:t>
            </a:r>
            <a:r>
              <a:rPr lang="en-US" dirty="0" smtClean="0">
                <a:solidFill>
                  <a:srgbClr val="00187E"/>
                </a:solidFill>
              </a:rPr>
              <a:t>CLIC related</a:t>
            </a:r>
            <a:r>
              <a:rPr lang="en-US" dirty="0" smtClean="0"/>
              <a:t>).</a:t>
            </a:r>
          </a:p>
          <a:p>
            <a:pPr lvl="1"/>
            <a:endParaRPr lang="en-US" dirty="0" smtClean="0"/>
          </a:p>
          <a:p>
            <a:pPr marL="900113" lvl="1" indent="-442913">
              <a:buFont typeface="Wingdings" pitchFamily="-101" charset="2"/>
              <a:buChar char="è"/>
            </a:pPr>
            <a:r>
              <a:rPr lang="en-US" dirty="0" smtClean="0">
                <a:solidFill>
                  <a:srgbClr val="558ED5"/>
                </a:solidFill>
              </a:rPr>
              <a:t>Keep using </a:t>
            </a:r>
            <a:r>
              <a:rPr lang="en-US" i="1" dirty="0" smtClean="0">
                <a:solidFill>
                  <a:srgbClr val="558ED5"/>
                </a:solidFill>
              </a:rPr>
              <a:t>CALIFES</a:t>
            </a:r>
            <a:r>
              <a:rPr lang="en-US" dirty="0" smtClean="0">
                <a:solidFill>
                  <a:srgbClr val="558ED5"/>
                </a:solidFill>
              </a:rPr>
              <a:t> </a:t>
            </a:r>
            <a:r>
              <a:rPr lang="en-US" dirty="0" err="1" smtClean="0">
                <a:solidFill>
                  <a:srgbClr val="558ED5"/>
                </a:solidFill>
              </a:rPr>
              <a:t>linac</a:t>
            </a:r>
            <a:r>
              <a:rPr lang="en-US" dirty="0" smtClean="0">
                <a:solidFill>
                  <a:srgbClr val="558ED5"/>
                </a:solidFill>
              </a:rPr>
              <a:t> </a:t>
            </a:r>
            <a:r>
              <a:rPr lang="en-US" dirty="0" smtClean="0"/>
              <a:t>in CLEX for as a general test facility after 2016. Possibly interesting </a:t>
            </a:r>
            <a:r>
              <a:rPr lang="en-US" dirty="0" smtClean="0">
                <a:solidFill>
                  <a:srgbClr val="00187E"/>
                </a:solidFill>
              </a:rPr>
              <a:t>beyond CLIC scope </a:t>
            </a:r>
            <a:r>
              <a:rPr lang="en-US" dirty="0" smtClean="0"/>
              <a:t>(in CERN and outside).</a:t>
            </a:r>
          </a:p>
          <a:p>
            <a:pPr marL="900113" lvl="1" indent="-442913">
              <a:buFont typeface="Wingdings" pitchFamily="-101" charset="2"/>
              <a:buChar char="è"/>
            </a:pPr>
            <a:endParaRPr lang="en-US" dirty="0" smtClean="0"/>
          </a:p>
          <a:p>
            <a:pPr marL="900113" lvl="1" indent="-442913">
              <a:buFont typeface="Wingdings" pitchFamily="-101" charset="2"/>
              <a:buChar char="è"/>
            </a:pPr>
            <a:r>
              <a:rPr lang="en-US" sz="1600" dirty="0" smtClean="0"/>
              <a:t>Last discussions at LCWS 2014 – Belgrade &amp; CLIC Project Meeting:</a:t>
            </a:r>
          </a:p>
          <a:p>
            <a:pPr marL="900113" lvl="1" indent="-442913">
              <a:buNone/>
            </a:pPr>
            <a:r>
              <a:rPr lang="en-US" sz="1400" dirty="0" smtClean="0">
                <a:hlinkClick r:id="rId2"/>
              </a:rPr>
              <a:t>https://agenda.linearcollider.org/event/6389/session/18/#20141009</a:t>
            </a:r>
            <a:endParaRPr lang="en-US" sz="1400" dirty="0" smtClean="0"/>
          </a:p>
          <a:p>
            <a:pPr marL="900113" lvl="1" indent="-442913">
              <a:buNone/>
            </a:pPr>
            <a:r>
              <a:rPr lang="en-US" sz="1400" dirty="0">
                <a:hlinkClick r:id="rId3"/>
              </a:rPr>
              <a:t>http://indico.cern.ch/event/356495</a:t>
            </a:r>
            <a:r>
              <a:rPr lang="en-US" sz="1400" dirty="0" smtClean="0">
                <a:hlinkClick r:id="rId3"/>
              </a:rPr>
              <a:t>/</a:t>
            </a:r>
            <a:r>
              <a:rPr lang="en-US" sz="1400" dirty="0" smtClean="0"/>
              <a:t>  </a:t>
            </a:r>
          </a:p>
          <a:p>
            <a:pPr marL="900113" lvl="1" indent="-442913">
              <a:buNone/>
            </a:pPr>
            <a:endParaRPr lang="en-US" sz="1400" dirty="0"/>
          </a:p>
          <a:p>
            <a:pPr marL="900113" lvl="1" indent="-442913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78600"/>
            <a:ext cx="1057275" cy="279400"/>
          </a:xfrm>
        </p:spPr>
        <p:txBody>
          <a:bodyPr/>
          <a:lstStyle/>
          <a:p>
            <a:fld id="{44B825A1-B8AD-1A4F-ABC8-7341B5D0A1F6}" type="datetime1">
              <a:rPr lang="en-US" smtClean="0"/>
              <a:pPr/>
              <a:t>29/01/15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80" y="2277824"/>
            <a:ext cx="6754519" cy="458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140"/>
          <p:cNvGraphicFramePr>
            <a:graphicFrameLocks noGrp="1"/>
          </p:cNvGraphicFramePr>
          <p:nvPr/>
        </p:nvGraphicFramePr>
        <p:xfrm>
          <a:off x="205493" y="918456"/>
          <a:ext cx="5485988" cy="1914552"/>
        </p:xfrm>
        <a:graphic>
          <a:graphicData uri="http://schemas.openxmlformats.org/drawingml/2006/table">
            <a:tbl>
              <a:tblPr/>
              <a:tblGrid>
                <a:gridCol w="1233840"/>
                <a:gridCol w="1203716"/>
                <a:gridCol w="1129321"/>
                <a:gridCol w="1919111"/>
              </a:tblGrid>
              <a:tr h="1967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Parameters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Specified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Verified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Comment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67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Energy</a:t>
                      </a: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200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MeV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205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MeV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Without bunch compression</a:t>
                      </a: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67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Norm.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emittance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&lt; 20 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mm.mrad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4 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mm.mrad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With reduced bunch charge</a:t>
                      </a: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67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Energy spread</a:t>
                      </a: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&lt; ± 2 %</a:t>
                      </a: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 ± 0.5 %</a:t>
                      </a: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67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Bunch charge</a:t>
                      </a: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0.6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nC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0.65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nC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With new photocathode</a:t>
                      </a: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67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Bunch spacing</a:t>
                      </a: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0.667 ns</a:t>
                      </a: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0.667 ns</a:t>
                      </a: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Laser driven</a:t>
                      </a: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67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Nb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 of bunches</a:t>
                      </a: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1-32-226</a:t>
                      </a: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from 1 to 300</a:t>
                      </a: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Limited by RF pulse length</a:t>
                      </a: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67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rms. bunch length </a:t>
                      </a: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&lt; 0.75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ps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1-2 </a:t>
                      </a:r>
                      <a:r>
                        <a:rPr kumimoji="0" lang="en-GB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ps</a:t>
                      </a: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 and above</a:t>
                      </a: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67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Repetition rate</a:t>
                      </a:r>
                    </a:p>
                  </a:txBody>
                  <a:tcPr marL="54000" marR="54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0.8 – 5 Hz</a:t>
                      </a: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0.8 – 5 Hz</a:t>
                      </a: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/>
                          <a:cs typeface="Century Gothic"/>
                        </a:rPr>
                        <a:t>Upgrade possibility to 10 Hz</a:t>
                      </a:r>
                    </a:p>
                  </a:txBody>
                  <a:tcPr marL="54000" marR="54000" marT="18000" marB="18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6014" y="3395655"/>
            <a:ext cx="3284655" cy="226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Up to now used on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TBTS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, from November: </a:t>
            </a:r>
            <a:r>
              <a:rPr lang="en-US" sz="1800" dirty="0" smtClean="0">
                <a:latin typeface="Wingdings"/>
                <a:ea typeface="Wingdings"/>
                <a:cs typeface="Wingdings"/>
              </a:rPr>
              <a:t>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ingdings"/>
                <a:ea typeface="Wingdings"/>
                <a:cs typeface="Wingdings"/>
              </a:rPr>
              <a:t>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Two-Beam module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800" noProof="0" dirty="0" smtClean="0">
              <a:latin typeface="Century Gothic"/>
              <a:ea typeface="ＭＳ Ｐゴシック" charset="-128"/>
              <a:cs typeface="Century Gothic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noProof="0" dirty="0" smtClean="0">
                <a:latin typeface="Century Gothic"/>
                <a:ea typeface="ＭＳ Ｐゴシック" charset="-128"/>
                <a:cs typeface="Century Gothic"/>
              </a:rPr>
              <a:t>Growing activities over the last years on </a:t>
            </a:r>
            <a:r>
              <a:rPr lang="en-US" sz="1800" noProof="0" dirty="0" smtClean="0">
                <a:solidFill>
                  <a:srgbClr val="558ED5"/>
                </a:solidFill>
                <a:latin typeface="Century Gothic"/>
                <a:ea typeface="ＭＳ Ｐゴシック" charset="-128"/>
                <a:cs typeface="Century Gothic"/>
              </a:rPr>
              <a:t>beam diagnostic/components testing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58ED5"/>
              </a:solidFill>
              <a:effectLst/>
              <a:uLnTx/>
              <a:uFillTx/>
              <a:latin typeface="Century Gothic"/>
              <a:ea typeface="ＭＳ Ｐゴシック" charset="-128"/>
              <a:cs typeface="Century Gothic"/>
            </a:endParaRPr>
          </a:p>
        </p:txBody>
      </p:sp>
      <p:pic>
        <p:nvPicPr>
          <p:cNvPr id="8" name="Picture 3" descr="G:\Users\w\wfarabol\Documents\Presentations\LINAC10\fis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9350" y="655013"/>
            <a:ext cx="1436043" cy="830160"/>
          </a:xfrm>
          <a:prstGeom prst="rect">
            <a:avLst/>
          </a:prstGeom>
          <a:noFill/>
        </p:spPr>
      </p:pic>
      <p:pic>
        <p:nvPicPr>
          <p:cNvPr id="9" name="Picture 8" descr="Swiss F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7486" y="1607627"/>
            <a:ext cx="1631703" cy="807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15393" y="786359"/>
            <a:ext cx="8983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r>
              <a:rPr lang="en-US" sz="1200" dirty="0" smtClean="0">
                <a:solidFill>
                  <a:srgbClr val="002060"/>
                </a:solidFill>
              </a:rPr>
              <a:t>CALIFES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8595" y="1653793"/>
            <a:ext cx="12988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Swiss FEL injector </a:t>
            </a:r>
            <a:r>
              <a:rPr lang="en-US" sz="1000" dirty="0" smtClean="0">
                <a:solidFill>
                  <a:srgbClr val="002060"/>
                </a:solidFill>
              </a:rPr>
              <a:t>(courtesy </a:t>
            </a:r>
            <a:r>
              <a:rPr lang="en-US" sz="1000" dirty="0" err="1" smtClean="0">
                <a:solidFill>
                  <a:srgbClr val="002060"/>
                </a:solidFill>
              </a:rPr>
              <a:t>Simona</a:t>
            </a:r>
            <a:r>
              <a:rPr lang="en-US" sz="1000" dirty="0" smtClean="0">
                <a:solidFill>
                  <a:srgbClr val="002060"/>
                </a:solidFill>
              </a:rPr>
              <a:t> </a:t>
            </a:r>
            <a:r>
              <a:rPr lang="en-US" sz="1000" dirty="0" err="1" smtClean="0">
                <a:solidFill>
                  <a:srgbClr val="002060"/>
                </a:solidFill>
              </a:rPr>
              <a:t>Bettoni</a:t>
            </a:r>
            <a:r>
              <a:rPr lang="en-US" sz="1000" dirty="0" smtClean="0">
                <a:solidFill>
                  <a:srgbClr val="002060"/>
                </a:solidFill>
              </a:rPr>
              <a:t>)</a:t>
            </a:r>
            <a:endParaRPr lang="en-US" sz="1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065" y="303295"/>
            <a:ext cx="7581942" cy="571500"/>
          </a:xfrm>
        </p:spPr>
        <p:txBody>
          <a:bodyPr/>
          <a:lstStyle/>
          <a:p>
            <a:r>
              <a:rPr lang="en-US" dirty="0" smtClean="0"/>
              <a:t>Beam Diagnostic Tests in CLEX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7" name="Picture 6" descr="http://ctf3-tbts.web.cern.ch/ctf3-tbts/images/CLEX-3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5852" y="1377742"/>
            <a:ext cx="6835227" cy="5126421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4" y="3713155"/>
            <a:ext cx="1521343" cy="244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52424" y="2791865"/>
            <a:ext cx="1521343" cy="9212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400" dirty="0" err="1">
                <a:solidFill>
                  <a:srgbClr val="11009A"/>
                </a:solidFill>
                <a:latin typeface="Calibri"/>
                <a:ea typeface="ＭＳ Ｐゴシック" charset="-128"/>
                <a:cs typeface="Calibri"/>
              </a:rPr>
              <a:t>Stripline</a:t>
            </a:r>
            <a:r>
              <a:rPr lang="en-US" sz="1400" dirty="0">
                <a:solidFill>
                  <a:srgbClr val="11009A"/>
                </a:solidFill>
                <a:latin typeface="Calibri"/>
                <a:ea typeface="ＭＳ Ｐゴシック" charset="-128"/>
                <a:cs typeface="Calibri"/>
              </a:rPr>
              <a:t> Drive Beam BPM in TBL 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200" i="1" dirty="0">
                <a:solidFill>
                  <a:srgbClr val="11009A"/>
                </a:solidFill>
                <a:latin typeface="Calibri"/>
                <a:ea typeface="ＭＳ Ｐゴシック" charset="-128"/>
                <a:cs typeface="Calibri"/>
              </a:rPr>
              <a:t>(CERN-LAPP)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1710213" y="4370388"/>
            <a:ext cx="1144825" cy="567212"/>
          </a:xfrm>
          <a:prstGeom prst="line">
            <a:avLst/>
          </a:prstGeom>
          <a:noFill/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rot="10800000">
            <a:off x="4412459" y="4370388"/>
            <a:ext cx="680242" cy="567213"/>
          </a:xfrm>
          <a:prstGeom prst="line">
            <a:avLst/>
          </a:prstGeom>
          <a:noFill/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2" name="Picture 2" descr="\\cern.ch\dfs\Users\r\rpan\Desktop\Photos for chambers\photo 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5852" y="1377742"/>
            <a:ext cx="1801506" cy="141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107358" y="1377742"/>
            <a:ext cx="1898650" cy="1131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400" dirty="0">
                <a:solidFill>
                  <a:srgbClr val="11009A"/>
                </a:solidFill>
                <a:latin typeface="Calibri"/>
                <a:ea typeface="ＭＳ Ｐゴシック" charset="-128"/>
                <a:cs typeface="Calibri"/>
              </a:rPr>
              <a:t>Electro-optic bunch profile monitor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400" dirty="0">
                <a:solidFill>
                  <a:srgbClr val="11009A"/>
                </a:solidFill>
                <a:latin typeface="Calibri"/>
                <a:ea typeface="ＭＳ Ｐゴシック" charset="-128"/>
                <a:cs typeface="Calibri"/>
              </a:rPr>
              <a:t> in CALIFES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200" i="1" dirty="0">
                <a:solidFill>
                  <a:srgbClr val="11009A"/>
                </a:solidFill>
                <a:latin typeface="Calibri"/>
                <a:ea typeface="ＭＳ Ｐゴシック" charset="-128"/>
                <a:cs typeface="Calibri"/>
              </a:rPr>
              <a:t>(CERN-Dundee University)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rot="16200000" flipV="1">
            <a:off x="3966225" y="2955863"/>
            <a:ext cx="1443330" cy="550861"/>
          </a:xfrm>
          <a:prstGeom prst="line">
            <a:avLst/>
          </a:prstGeom>
          <a:noFill/>
          <a:ln w="539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920166" y="3878066"/>
            <a:ext cx="2220913" cy="984641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>
                <a:solidFill>
                  <a:srgbClr val="11009A"/>
                </a:solidFill>
                <a:latin typeface="Calibri" pitchFamily="34" charset="0"/>
              </a:rPr>
              <a:t>Cavity Main Beam BPM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400" dirty="0">
                <a:solidFill>
                  <a:srgbClr val="11009A"/>
                </a:solidFill>
                <a:latin typeface="Calibri" pitchFamily="34" charset="0"/>
              </a:rPr>
              <a:t> in CALIFES/TBTS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200" i="1" dirty="0">
                <a:solidFill>
                  <a:srgbClr val="11009A"/>
                </a:solidFill>
                <a:latin typeface="Calibri" pitchFamily="34" charset="0"/>
              </a:rPr>
              <a:t>(CERN-JAI at Royal Holloway)</a:t>
            </a:r>
          </a:p>
        </p:txBody>
      </p:sp>
      <p:pic>
        <p:nvPicPr>
          <p:cNvPr id="27" name="Picture 26" descr="Screen Shot 2013-05-23 at 11.32.12 PM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4089" y="4751282"/>
            <a:ext cx="3376990" cy="175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X-band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64671" y="1186986"/>
            <a:ext cx="8324340" cy="5163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CALIFES may provide an unique opportunity to test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X-band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 structures</a:t>
            </a:r>
            <a:r>
              <a:rPr lang="en-US" sz="1800" dirty="0" smtClean="0">
                <a:latin typeface="Century Gothic"/>
                <a:ea typeface="+mn-ea"/>
                <a:cs typeface="Century Gothic"/>
              </a:rPr>
              <a:t>/modules </a:t>
            </a:r>
            <a:r>
              <a:rPr lang="en-US" sz="1800" dirty="0" smtClean="0">
                <a:solidFill>
                  <a:srgbClr val="00187E"/>
                </a:solidFill>
                <a:latin typeface="Century Gothic"/>
                <a:ea typeface="+mn-ea"/>
                <a:cs typeface="Century Gothic"/>
              </a:rPr>
              <a:t>with beam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 dirty="0" smtClean="0">
              <a:latin typeface="Century Gothic"/>
              <a:ea typeface="+mn-ea"/>
              <a:cs typeface="Century Gothic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558ED5"/>
                </a:solidFill>
                <a:latin typeface="Century Gothic"/>
                <a:ea typeface="+mn-ea"/>
                <a:cs typeface="Century Gothic"/>
              </a:rPr>
              <a:t>XBOX1</a:t>
            </a:r>
            <a:r>
              <a:rPr lang="en-US" sz="1800" dirty="0" smtClean="0">
                <a:latin typeface="Century Gothic"/>
                <a:ea typeface="+mn-ea"/>
                <a:cs typeface="Century Gothic"/>
              </a:rPr>
              <a:t> located very close (distance comparable to present low-loss line for dog-leg beam loading experiment)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 dirty="0" smtClean="0">
              <a:latin typeface="Century Gothic"/>
              <a:ea typeface="+mn-ea"/>
              <a:cs typeface="Century Gothic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Century Gothic"/>
                <a:ea typeface="+mn-ea"/>
                <a:cs typeface="Century Gothic"/>
              </a:rPr>
              <a:t>Straight-forward solution: connect to </a:t>
            </a:r>
            <a:r>
              <a:rPr lang="en-US" sz="1800" dirty="0" smtClean="0">
                <a:solidFill>
                  <a:srgbClr val="558ED5"/>
                </a:solidFill>
                <a:latin typeface="Century Gothic"/>
                <a:ea typeface="+mn-ea"/>
                <a:cs typeface="Century Gothic"/>
              </a:rPr>
              <a:t>XBOX1</a:t>
            </a:r>
            <a:r>
              <a:rPr lang="en-US" sz="1800" dirty="0" smtClean="0">
                <a:latin typeface="Century Gothic"/>
                <a:ea typeface="+mn-ea"/>
                <a:cs typeface="Century Gothic"/>
              </a:rPr>
              <a:t> for </a:t>
            </a:r>
            <a:r>
              <a:rPr lang="en-US" sz="1800" dirty="0" smtClean="0">
                <a:solidFill>
                  <a:srgbClr val="00187E"/>
                </a:solidFill>
                <a:latin typeface="Century Gothic"/>
                <a:ea typeface="+mn-ea"/>
                <a:cs typeface="Century Gothic"/>
              </a:rPr>
              <a:t>beam testing in CLEX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 dirty="0" smtClean="0">
              <a:latin typeface="Century Gothic"/>
              <a:ea typeface="+mn-ea"/>
              <a:cs typeface="Century Gothic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Century Gothic"/>
                <a:ea typeface="+mn-ea"/>
                <a:cs typeface="Century Gothic"/>
              </a:rPr>
              <a:t>An upgraded CALIFES beam may be not too far from what is needed for </a:t>
            </a:r>
            <a:r>
              <a:rPr lang="en-US" sz="1800" dirty="0" err="1" smtClean="0">
                <a:latin typeface="Century Gothic"/>
                <a:ea typeface="+mn-ea"/>
                <a:cs typeface="Century Gothic"/>
              </a:rPr>
              <a:t>FELs</a:t>
            </a:r>
            <a:r>
              <a:rPr lang="en-US" sz="1800" dirty="0" smtClean="0">
                <a:latin typeface="Century Gothic"/>
                <a:ea typeface="+mn-ea"/>
                <a:cs typeface="Century Gothic"/>
              </a:rPr>
              <a:t>: “Playing ground” </a:t>
            </a:r>
            <a:r>
              <a:rPr lang="en-US" sz="1800" dirty="0" smtClean="0">
                <a:solidFill>
                  <a:srgbClr val="558ED5"/>
                </a:solidFill>
                <a:latin typeface="Century Gothic"/>
                <a:ea typeface="+mn-ea"/>
                <a:cs typeface="Century Gothic"/>
              </a:rPr>
              <a:t>for X-band FEL beam studies </a:t>
            </a:r>
            <a:r>
              <a:rPr lang="en-US" sz="1800" dirty="0" smtClean="0">
                <a:latin typeface="Century Gothic"/>
                <a:ea typeface="+mn-ea"/>
                <a:cs typeface="Century Gothic"/>
              </a:rPr>
              <a:t>and developments</a:t>
            </a:r>
          </a:p>
          <a:p>
            <a:pPr marL="342900" lvl="0" indent="-342900">
              <a:spcBef>
                <a:spcPct val="20000"/>
              </a:spcBef>
            </a:pPr>
            <a:endParaRPr lang="en-US" sz="1800" dirty="0" smtClean="0">
              <a:latin typeface="Century Gothic"/>
              <a:ea typeface="+mn-ea"/>
              <a:cs typeface="Century Gothic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Century Gothic"/>
                <a:ea typeface="+mn-ea"/>
                <a:cs typeface="Century Gothic"/>
              </a:rPr>
              <a:t>Future possibility: test a  </a:t>
            </a:r>
            <a:r>
              <a:rPr lang="en-US" sz="1800" dirty="0" smtClean="0">
                <a:solidFill>
                  <a:srgbClr val="558ED5"/>
                </a:solidFill>
                <a:latin typeface="Century Gothic"/>
                <a:ea typeface="+mn-ea"/>
                <a:cs typeface="Century Gothic"/>
              </a:rPr>
              <a:t>full X-band module </a:t>
            </a:r>
            <a:r>
              <a:rPr lang="en-US" sz="1800" dirty="0" smtClean="0">
                <a:latin typeface="Century Gothic"/>
                <a:ea typeface="+mn-ea"/>
                <a:cs typeface="Century Gothic"/>
              </a:rPr>
              <a:t>(for X-band FEL or klystron-based CLIC) – may need an additional modulator/klystron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 dirty="0" smtClean="0">
              <a:latin typeface="Century Gothic"/>
              <a:ea typeface="+mn-ea"/>
              <a:cs typeface="Century Gothic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Century Gothic"/>
                <a:ea typeface="+mn-ea"/>
                <a:cs typeface="Century Gothic"/>
              </a:rPr>
              <a:t>Add more? …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800" dirty="0" smtClean="0">
              <a:latin typeface="Century Gothic"/>
              <a:ea typeface="+mn-ea"/>
              <a:cs typeface="Century Gothic"/>
            </a:endParaRPr>
          </a:p>
          <a:p>
            <a:pPr marL="342900" lvl="0" indent="-342900">
              <a:spcBef>
                <a:spcPct val="20000"/>
              </a:spcBef>
            </a:pPr>
            <a:endParaRPr lang="en-US" sz="1800" dirty="0" smtClean="0">
              <a:latin typeface="Century Gothic"/>
              <a:ea typeface="+mn-ea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grpSp>
        <p:nvGrpSpPr>
          <p:cNvPr id="3" name="Group 24"/>
          <p:cNvGrpSpPr/>
          <p:nvPr/>
        </p:nvGrpSpPr>
        <p:grpSpPr>
          <a:xfrm>
            <a:off x="255942" y="1783257"/>
            <a:ext cx="8671760" cy="2193259"/>
            <a:chOff x="353455" y="1538795"/>
            <a:chExt cx="8671760" cy="2193259"/>
          </a:xfrm>
        </p:grpSpPr>
        <p:sp>
          <p:nvSpPr>
            <p:cNvPr id="26" name="TextBox 25"/>
            <p:cNvSpPr txBox="1"/>
            <p:nvPr/>
          </p:nvSpPr>
          <p:spPr>
            <a:xfrm rot="16200000">
              <a:off x="55346" y="2055388"/>
              <a:ext cx="9655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75000"/>
                    </a:schemeClr>
                  </a:solidFill>
                </a:rPr>
                <a:t>4.7 m</a:t>
              </a:r>
              <a:endParaRPr lang="en-US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6" name="Group 46"/>
            <p:cNvGrpSpPr/>
            <p:nvPr/>
          </p:nvGrpSpPr>
          <p:grpSpPr>
            <a:xfrm>
              <a:off x="730578" y="2038492"/>
              <a:ext cx="3155848" cy="1046217"/>
              <a:chOff x="1089329" y="1971923"/>
              <a:chExt cx="2973788" cy="1009817"/>
            </a:xfrm>
          </p:grpSpPr>
          <p:pic>
            <p:nvPicPr>
              <p:cNvPr id="95" name="Picture 2" descr="G:\Users\w\wfarabol\Documents\Future of CLEX\CLEX building plan 1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86" t="-1125" b="37120"/>
              <a:stretch>
                <a:fillRect/>
              </a:stretch>
            </p:blipFill>
            <p:spPr bwMode="auto">
              <a:xfrm rot="16200000">
                <a:off x="2085273" y="1037219"/>
                <a:ext cx="985962" cy="2855370"/>
              </a:xfrm>
              <a:prstGeom prst="rect">
                <a:avLst/>
              </a:prstGeom>
              <a:noFill/>
            </p:spPr>
          </p:pic>
          <p:sp>
            <p:nvSpPr>
              <p:cNvPr id="96" name="Rectangle 95"/>
              <p:cNvSpPr/>
              <p:nvPr/>
            </p:nvSpPr>
            <p:spPr>
              <a:xfrm>
                <a:off x="1089329" y="2719346"/>
                <a:ext cx="2973788" cy="2623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319917" y="2051437"/>
                <a:ext cx="2703444" cy="3975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2488758" y="2584175"/>
                <a:ext cx="1224501" cy="3975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Straight Connector 98"/>
              <p:cNvCxnSpPr/>
              <p:nvPr/>
            </p:nvCxnSpPr>
            <p:spPr>
              <a:xfrm flipH="1">
                <a:off x="1653871" y="2719346"/>
                <a:ext cx="2353586" cy="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/>
              <p:cNvSpPr/>
              <p:nvPr/>
            </p:nvSpPr>
            <p:spPr>
              <a:xfrm>
                <a:off x="1236367" y="2573981"/>
                <a:ext cx="2762136" cy="184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1823454" y="2547739"/>
                <a:ext cx="162304" cy="1780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" name="Picture 2" descr="G:\Users\w\wfarabol\Documents\Future of CLEX\CLEX building plan 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5330506" y="447949"/>
              <a:ext cx="1784683" cy="4783527"/>
            </a:xfrm>
            <a:prstGeom prst="rect">
              <a:avLst/>
            </a:prstGeom>
            <a:noFill/>
          </p:spPr>
        </p:pic>
        <p:sp>
          <p:nvSpPr>
            <p:cNvPr id="29" name="Rectangle 28"/>
            <p:cNvSpPr/>
            <p:nvPr/>
          </p:nvSpPr>
          <p:spPr>
            <a:xfrm>
              <a:off x="7990095" y="2135464"/>
              <a:ext cx="576420" cy="229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19"/>
            <p:cNvGrpSpPr/>
            <p:nvPr/>
          </p:nvGrpSpPr>
          <p:grpSpPr>
            <a:xfrm>
              <a:off x="4036057" y="2113607"/>
              <a:ext cx="4469782" cy="686670"/>
              <a:chOff x="862642" y="1940943"/>
              <a:chExt cx="7625750" cy="1084052"/>
            </a:xfrm>
          </p:grpSpPr>
          <p:grpSp>
            <p:nvGrpSpPr>
              <p:cNvPr id="8" name="Group 8"/>
              <p:cNvGrpSpPr/>
              <p:nvPr/>
            </p:nvGrpSpPr>
            <p:grpSpPr>
              <a:xfrm>
                <a:off x="862642" y="1940943"/>
                <a:ext cx="7625750" cy="749416"/>
                <a:chOff x="862642" y="1940943"/>
                <a:chExt cx="7625750" cy="749416"/>
              </a:xfrm>
            </p:grpSpPr>
            <p:sp>
              <p:nvSpPr>
                <p:cNvPr id="92" name="Rectangle 4"/>
                <p:cNvSpPr/>
                <p:nvPr/>
              </p:nvSpPr>
              <p:spPr>
                <a:xfrm>
                  <a:off x="862642" y="1940943"/>
                  <a:ext cx="6935638" cy="5779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7504981" y="1975449"/>
                  <a:ext cx="983411" cy="3623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 rot="20041407">
                  <a:off x="895086" y="2372007"/>
                  <a:ext cx="702489" cy="3183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6" name="Rectangle 85"/>
              <p:cNvSpPr/>
              <p:nvPr/>
            </p:nvSpPr>
            <p:spPr>
              <a:xfrm>
                <a:off x="992037" y="2654060"/>
                <a:ext cx="327805" cy="362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2725947" y="2662686"/>
                <a:ext cx="327805" cy="362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4459857" y="2662686"/>
                <a:ext cx="327805" cy="362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081623" y="2662686"/>
                <a:ext cx="327805" cy="362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7910423" y="2662686"/>
                <a:ext cx="155274" cy="362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 rot="1320000">
                <a:off x="7944927" y="2153724"/>
                <a:ext cx="155274" cy="362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Connector 30"/>
            <p:cNvCxnSpPr/>
            <p:nvPr/>
          </p:nvCxnSpPr>
          <p:spPr>
            <a:xfrm>
              <a:off x="5603515" y="2343104"/>
              <a:ext cx="227534" cy="174855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 rot="1162589">
              <a:off x="5573305" y="2322733"/>
              <a:ext cx="70762" cy="6164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915102" y="1870945"/>
              <a:ext cx="2920523" cy="0"/>
            </a:xfrm>
            <a:prstGeom prst="line">
              <a:avLst/>
            </a:prstGeom>
            <a:ln w="1270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907408" y="1773464"/>
              <a:ext cx="0" cy="4046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851760" y="2654782"/>
              <a:ext cx="0" cy="36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689578" y="2655789"/>
              <a:ext cx="0" cy="18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1508288" y="2655789"/>
              <a:ext cx="0" cy="9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47363" y="2744912"/>
              <a:ext cx="558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1123600" y="2839116"/>
              <a:ext cx="5712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942954" y="2748855"/>
              <a:ext cx="0" cy="27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1124968" y="2848530"/>
              <a:ext cx="0" cy="18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123600" y="3022802"/>
              <a:ext cx="2711680" cy="69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853730" y="3021128"/>
              <a:ext cx="9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1129994" y="2849312"/>
              <a:ext cx="2711228" cy="1702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97722" y="2665239"/>
              <a:ext cx="2139834" cy="2104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56850" y="2662043"/>
              <a:ext cx="650123" cy="798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56684" y="2732259"/>
              <a:ext cx="81477" cy="28308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057251" y="3028357"/>
              <a:ext cx="1931110" cy="1387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322618" y="3262993"/>
              <a:ext cx="1665743" cy="8952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322618" y="3163879"/>
              <a:ext cx="971949" cy="10231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480006" y="3163879"/>
              <a:ext cx="508355" cy="10231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836645" y="3266190"/>
              <a:ext cx="386860" cy="927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839841" y="3458021"/>
              <a:ext cx="649031" cy="18224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22618" y="3342922"/>
              <a:ext cx="166254" cy="18224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833449" y="2032069"/>
              <a:ext cx="45719" cy="12628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352843" y="3028356"/>
              <a:ext cx="1576220" cy="3273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877908" y="3266190"/>
              <a:ext cx="316523" cy="8952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673287" y="3458023"/>
              <a:ext cx="792906" cy="8952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759611" y="3528361"/>
              <a:ext cx="706581" cy="1150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024980" y="3029598"/>
              <a:ext cx="610665" cy="1310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293545" y="3144698"/>
              <a:ext cx="342099" cy="23339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93546" y="3262994"/>
              <a:ext cx="169450" cy="23339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56851" y="2032070"/>
              <a:ext cx="7708456" cy="7033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53656" y="2089619"/>
              <a:ext cx="47956" cy="9112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8572326" y="2025208"/>
              <a:ext cx="79748" cy="13526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3828633" y="1789648"/>
              <a:ext cx="0" cy="628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885277" y="1757280"/>
              <a:ext cx="0" cy="628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8562473" y="1757280"/>
              <a:ext cx="0" cy="628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3892971" y="1870945"/>
              <a:ext cx="4668402" cy="0"/>
            </a:xfrm>
            <a:prstGeom prst="line">
              <a:avLst/>
            </a:prstGeom>
            <a:ln w="1270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006825" y="1538795"/>
              <a:ext cx="8903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75000"/>
                    </a:schemeClr>
                  </a:solidFill>
                </a:rPr>
                <a:t>26.5 m</a:t>
              </a:r>
              <a:endParaRPr lang="en-US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785806" y="1538795"/>
              <a:ext cx="697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75000"/>
                    </a:schemeClr>
                  </a:solidFill>
                </a:rPr>
                <a:t>42 m</a:t>
              </a:r>
              <a:endParaRPr lang="en-US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 flipH="1">
              <a:off x="708403" y="2101919"/>
              <a:ext cx="1" cy="553577"/>
            </a:xfrm>
            <a:prstGeom prst="line">
              <a:avLst/>
            </a:prstGeom>
            <a:ln w="1270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663547" y="2104012"/>
              <a:ext cx="3235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663547" y="2646178"/>
              <a:ext cx="3235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8496637" y="2095919"/>
              <a:ext cx="50170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 rot="16200000">
              <a:off x="8445782" y="2248591"/>
              <a:ext cx="78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75000"/>
                    </a:schemeClr>
                  </a:solidFill>
                </a:rPr>
                <a:t>8 m</a:t>
              </a:r>
              <a:endParaRPr lang="en-US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8496637" y="2994135"/>
              <a:ext cx="50170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8970372" y="2101919"/>
              <a:ext cx="1" cy="885351"/>
            </a:xfrm>
            <a:prstGeom prst="line">
              <a:avLst/>
            </a:prstGeom>
            <a:ln w="1270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ounded Rectangle 78"/>
            <p:cNvSpPr/>
            <p:nvPr/>
          </p:nvSpPr>
          <p:spPr>
            <a:xfrm>
              <a:off x="2519534" y="2282812"/>
              <a:ext cx="766800" cy="12240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660245" y="2312298"/>
              <a:ext cx="70762" cy="6164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868510" y="2332945"/>
              <a:ext cx="832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Stand Alone Test Stand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1734926" y="2348569"/>
              <a:ext cx="3878702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ounded Rectangle 82"/>
            <p:cNvSpPr/>
            <p:nvPr/>
          </p:nvSpPr>
          <p:spPr>
            <a:xfrm>
              <a:off x="2850219" y="2307147"/>
              <a:ext cx="125506" cy="71718"/>
            </a:xfrm>
            <a:prstGeom prst="roundRect">
              <a:avLst/>
            </a:prstGeom>
            <a:solidFill>
              <a:srgbClr val="FF33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 flipV="1">
              <a:off x="2887134" y="2372601"/>
              <a:ext cx="0" cy="228600"/>
            </a:xfrm>
            <a:prstGeom prst="line">
              <a:avLst/>
            </a:prstGeom>
            <a:ln w="28575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01"/>
          <p:cNvGrpSpPr/>
          <p:nvPr/>
        </p:nvGrpSpPr>
        <p:grpSpPr>
          <a:xfrm>
            <a:off x="255941" y="4165385"/>
            <a:ext cx="8671760" cy="2193259"/>
            <a:chOff x="281735" y="1179050"/>
            <a:chExt cx="8671760" cy="2193259"/>
          </a:xfrm>
        </p:grpSpPr>
        <p:sp>
          <p:nvSpPr>
            <p:cNvPr id="103" name="TextBox 102"/>
            <p:cNvSpPr txBox="1"/>
            <p:nvPr/>
          </p:nvSpPr>
          <p:spPr>
            <a:xfrm rot="16200000">
              <a:off x="-16374" y="1695643"/>
              <a:ext cx="9655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75000"/>
                    </a:schemeClr>
                  </a:solidFill>
                </a:rPr>
                <a:t>4.7 m</a:t>
              </a:r>
              <a:endParaRPr lang="en-US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10" name="Group 46"/>
            <p:cNvGrpSpPr/>
            <p:nvPr/>
          </p:nvGrpSpPr>
          <p:grpSpPr>
            <a:xfrm>
              <a:off x="658858" y="1678747"/>
              <a:ext cx="3155848" cy="1046217"/>
              <a:chOff x="1089329" y="1971923"/>
              <a:chExt cx="2973788" cy="1009817"/>
            </a:xfrm>
          </p:grpSpPr>
          <p:pic>
            <p:nvPicPr>
              <p:cNvPr id="171" name="Picture 2" descr="G:\Users\w\wfarabol\Documents\Future of CLEX\CLEX building plan 1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086" t="-1125" b="37120"/>
              <a:stretch>
                <a:fillRect/>
              </a:stretch>
            </p:blipFill>
            <p:spPr bwMode="auto">
              <a:xfrm rot="16200000">
                <a:off x="2085273" y="1037219"/>
                <a:ext cx="985962" cy="2855370"/>
              </a:xfrm>
              <a:prstGeom prst="rect">
                <a:avLst/>
              </a:prstGeom>
              <a:noFill/>
            </p:spPr>
          </p:pic>
          <p:sp>
            <p:nvSpPr>
              <p:cNvPr id="172" name="Rectangle 171"/>
              <p:cNvSpPr/>
              <p:nvPr/>
            </p:nvSpPr>
            <p:spPr>
              <a:xfrm>
                <a:off x="1089329" y="2719346"/>
                <a:ext cx="2973788" cy="2623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1319917" y="2051437"/>
                <a:ext cx="2703444" cy="3975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2488758" y="2584175"/>
                <a:ext cx="1224501" cy="3975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5" name="Straight Connector 174"/>
              <p:cNvCxnSpPr/>
              <p:nvPr/>
            </p:nvCxnSpPr>
            <p:spPr>
              <a:xfrm flipH="1">
                <a:off x="1653871" y="2719346"/>
                <a:ext cx="2353586" cy="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Rectangle 175"/>
              <p:cNvSpPr/>
              <p:nvPr/>
            </p:nvSpPr>
            <p:spPr>
              <a:xfrm>
                <a:off x="1236367" y="2573981"/>
                <a:ext cx="2762136" cy="184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1823454" y="2547739"/>
                <a:ext cx="162304" cy="1780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5" name="Picture 2" descr="G:\Users\w\wfarabol\Documents\Future of CLEX\CLEX building plan 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5258786" y="88204"/>
              <a:ext cx="1784683" cy="4783527"/>
            </a:xfrm>
            <a:prstGeom prst="rect">
              <a:avLst/>
            </a:prstGeom>
            <a:noFill/>
          </p:spPr>
        </p:pic>
        <p:sp>
          <p:nvSpPr>
            <p:cNvPr id="106" name="Rectangle 105"/>
            <p:cNvSpPr/>
            <p:nvPr/>
          </p:nvSpPr>
          <p:spPr>
            <a:xfrm>
              <a:off x="7918375" y="1775719"/>
              <a:ext cx="576420" cy="229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9"/>
            <p:cNvGrpSpPr/>
            <p:nvPr/>
          </p:nvGrpSpPr>
          <p:grpSpPr>
            <a:xfrm>
              <a:off x="3964337" y="1753862"/>
              <a:ext cx="4469782" cy="686670"/>
              <a:chOff x="862642" y="1940943"/>
              <a:chExt cx="7625750" cy="1084052"/>
            </a:xfrm>
          </p:grpSpPr>
          <p:grpSp>
            <p:nvGrpSpPr>
              <p:cNvPr id="12" name="Group 8"/>
              <p:cNvGrpSpPr/>
              <p:nvPr/>
            </p:nvGrpSpPr>
            <p:grpSpPr>
              <a:xfrm>
                <a:off x="862642" y="1940943"/>
                <a:ext cx="7625750" cy="749416"/>
                <a:chOff x="862642" y="1940943"/>
                <a:chExt cx="7625750" cy="749416"/>
              </a:xfrm>
            </p:grpSpPr>
            <p:sp>
              <p:nvSpPr>
                <p:cNvPr id="168" name="Rectangle 4"/>
                <p:cNvSpPr/>
                <p:nvPr/>
              </p:nvSpPr>
              <p:spPr>
                <a:xfrm>
                  <a:off x="862642" y="1940943"/>
                  <a:ext cx="6935638" cy="5779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7504981" y="1975449"/>
                  <a:ext cx="983411" cy="3623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 rot="20041407">
                  <a:off x="895086" y="2372007"/>
                  <a:ext cx="702489" cy="3183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2" name="Rectangle 161"/>
              <p:cNvSpPr/>
              <p:nvPr/>
            </p:nvSpPr>
            <p:spPr>
              <a:xfrm>
                <a:off x="992037" y="2654060"/>
                <a:ext cx="327805" cy="362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2725947" y="2662686"/>
                <a:ext cx="327805" cy="362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4459857" y="2662686"/>
                <a:ext cx="327805" cy="362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6081623" y="2662686"/>
                <a:ext cx="327805" cy="362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7910423" y="2662686"/>
                <a:ext cx="155274" cy="362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/>
              <p:cNvSpPr/>
              <p:nvPr/>
            </p:nvSpPr>
            <p:spPr>
              <a:xfrm rot="1320000">
                <a:off x="7944927" y="2153724"/>
                <a:ext cx="155274" cy="362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8" name="Straight Connector 107"/>
            <p:cNvCxnSpPr/>
            <p:nvPr/>
          </p:nvCxnSpPr>
          <p:spPr>
            <a:xfrm>
              <a:off x="843382" y="1511200"/>
              <a:ext cx="2920523" cy="0"/>
            </a:xfrm>
            <a:prstGeom prst="line">
              <a:avLst/>
            </a:prstGeom>
            <a:ln w="1270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835688" y="1413719"/>
              <a:ext cx="0" cy="4046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780040" y="2295037"/>
              <a:ext cx="0" cy="36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1617858" y="2296044"/>
              <a:ext cx="0" cy="18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1436568" y="2296044"/>
              <a:ext cx="0" cy="9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875643" y="2385167"/>
              <a:ext cx="558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1051880" y="2479371"/>
              <a:ext cx="5712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871234" y="2389110"/>
              <a:ext cx="0" cy="27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1053248" y="2488785"/>
              <a:ext cx="0" cy="18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1051880" y="2663057"/>
              <a:ext cx="2711680" cy="69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782010" y="2661383"/>
              <a:ext cx="9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18"/>
            <p:cNvSpPr/>
            <p:nvPr/>
          </p:nvSpPr>
          <p:spPr>
            <a:xfrm>
              <a:off x="1058274" y="2489567"/>
              <a:ext cx="2711228" cy="1702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626002" y="2305494"/>
              <a:ext cx="2139834" cy="2104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785130" y="2302298"/>
              <a:ext cx="650123" cy="798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784964" y="2372514"/>
              <a:ext cx="81477" cy="28308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3985531" y="2668612"/>
              <a:ext cx="1931110" cy="1387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250898" y="2903248"/>
              <a:ext cx="1665743" cy="8952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4250898" y="2804134"/>
              <a:ext cx="971949" cy="10231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5408286" y="2804134"/>
              <a:ext cx="508355" cy="10231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3764925" y="2906445"/>
              <a:ext cx="386860" cy="927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3768121" y="3098276"/>
              <a:ext cx="649031" cy="18224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250898" y="2983177"/>
              <a:ext cx="166254" cy="18224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3761729" y="1672324"/>
              <a:ext cx="45719" cy="12628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6281123" y="2668611"/>
              <a:ext cx="1576220" cy="3273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806188" y="2906445"/>
              <a:ext cx="316523" cy="8952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601567" y="3098278"/>
              <a:ext cx="792906" cy="8952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7687891" y="3168616"/>
              <a:ext cx="706581" cy="1150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7953260" y="2669853"/>
              <a:ext cx="610665" cy="1310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8221825" y="2784953"/>
              <a:ext cx="342099" cy="23339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8221826" y="2903249"/>
              <a:ext cx="169450" cy="23339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785131" y="1672325"/>
              <a:ext cx="7708456" cy="7033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781936" y="1729874"/>
              <a:ext cx="47956" cy="9112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8500606" y="1665463"/>
              <a:ext cx="79748" cy="13526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/>
            <p:cNvCxnSpPr/>
            <p:nvPr/>
          </p:nvCxnSpPr>
          <p:spPr>
            <a:xfrm>
              <a:off x="3756913" y="1429903"/>
              <a:ext cx="0" cy="628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3813557" y="1397535"/>
              <a:ext cx="0" cy="628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490753" y="1397535"/>
              <a:ext cx="0" cy="628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3821251" y="1511200"/>
              <a:ext cx="4668402" cy="0"/>
            </a:xfrm>
            <a:prstGeom prst="line">
              <a:avLst/>
            </a:prstGeom>
            <a:ln w="1270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1935105" y="1179050"/>
              <a:ext cx="8903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75000"/>
                    </a:schemeClr>
                  </a:solidFill>
                </a:rPr>
                <a:t>26.5 m</a:t>
              </a:r>
              <a:endParaRPr lang="en-US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714086" y="1179050"/>
              <a:ext cx="697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75000"/>
                    </a:schemeClr>
                  </a:solidFill>
                </a:rPr>
                <a:t>42 m</a:t>
              </a:r>
              <a:endParaRPr lang="en-US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47" name="Straight Connector 146"/>
            <p:cNvCxnSpPr/>
            <p:nvPr/>
          </p:nvCxnSpPr>
          <p:spPr>
            <a:xfrm flipH="1">
              <a:off x="636683" y="1742174"/>
              <a:ext cx="1" cy="553577"/>
            </a:xfrm>
            <a:prstGeom prst="line">
              <a:avLst/>
            </a:prstGeom>
            <a:ln w="1270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H="1">
              <a:off x="591827" y="1744267"/>
              <a:ext cx="3235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H="1">
              <a:off x="591827" y="2286433"/>
              <a:ext cx="3235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H="1">
              <a:off x="8424917" y="1736174"/>
              <a:ext cx="50170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/>
            <p:cNvSpPr txBox="1"/>
            <p:nvPr/>
          </p:nvSpPr>
          <p:spPr>
            <a:xfrm rot="16200000">
              <a:off x="8374063" y="1888846"/>
              <a:ext cx="789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accent1">
                      <a:lumMod val="75000"/>
                    </a:schemeClr>
                  </a:solidFill>
                </a:rPr>
                <a:t>8 m</a:t>
              </a:r>
              <a:endParaRPr lang="en-US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52" name="Straight Connector 151"/>
            <p:cNvCxnSpPr/>
            <p:nvPr/>
          </p:nvCxnSpPr>
          <p:spPr>
            <a:xfrm flipH="1">
              <a:off x="8424917" y="2634390"/>
              <a:ext cx="50170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>
              <a:off x="8898652" y="1742174"/>
              <a:ext cx="1" cy="885351"/>
            </a:xfrm>
            <a:prstGeom prst="line">
              <a:avLst/>
            </a:prstGeom>
            <a:ln w="1270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2796790" y="1992656"/>
              <a:ext cx="832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Stand Alone Test Stand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55" name="Rounded Rectangle 154"/>
            <p:cNvSpPr/>
            <p:nvPr/>
          </p:nvSpPr>
          <p:spPr>
            <a:xfrm>
              <a:off x="2778499" y="1927946"/>
              <a:ext cx="125506" cy="71718"/>
            </a:xfrm>
            <a:prstGeom prst="roundRect">
              <a:avLst/>
            </a:prstGeom>
            <a:solidFill>
              <a:srgbClr val="FF33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/>
            <p:nvPr/>
          </p:nvCxnSpPr>
          <p:spPr>
            <a:xfrm flipV="1">
              <a:off x="2815414" y="2012856"/>
              <a:ext cx="0" cy="228600"/>
            </a:xfrm>
            <a:prstGeom prst="line">
              <a:avLst/>
            </a:prstGeom>
            <a:ln w="28575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2811294" y="2052536"/>
              <a:ext cx="206226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ounded Rectangle 157"/>
            <p:cNvSpPr/>
            <p:nvPr/>
          </p:nvSpPr>
          <p:spPr>
            <a:xfrm>
              <a:off x="4847248" y="2099802"/>
              <a:ext cx="125506" cy="71718"/>
            </a:xfrm>
            <a:prstGeom prst="roundRect">
              <a:avLst/>
            </a:prstGeom>
            <a:solidFill>
              <a:srgbClr val="FF33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/>
            <p:cNvCxnSpPr/>
            <p:nvPr/>
          </p:nvCxnSpPr>
          <p:spPr>
            <a:xfrm flipV="1">
              <a:off x="4867950" y="2032311"/>
              <a:ext cx="0" cy="72000"/>
            </a:xfrm>
            <a:prstGeom prst="line">
              <a:avLst/>
            </a:prstGeom>
            <a:ln w="28575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3857104" y="1788374"/>
              <a:ext cx="22157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Low loss circular waveguide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050" y="1177925"/>
            <a:ext cx="7410450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80134" y="1382106"/>
            <a:ext cx="2184607" cy="819227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Lepton Injector Chain</a:t>
            </a:r>
          </a:p>
          <a:p>
            <a:pPr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034815" y="987778"/>
            <a:ext cx="7431852" cy="5286963"/>
          </a:xfrm>
          <a:custGeom>
            <a:avLst/>
            <a:gdLst>
              <a:gd name="connsiteX0" fmla="*/ 0 w 7431852"/>
              <a:gd name="connsiteY0" fmla="*/ 4675481 h 5286963"/>
              <a:gd name="connsiteX1" fmla="*/ 714963 w 7431852"/>
              <a:gd name="connsiteY1" fmla="*/ 5286963 h 5286963"/>
              <a:gd name="connsiteX2" fmla="*/ 4713111 w 7431852"/>
              <a:gd name="connsiteY2" fmla="*/ 1984963 h 5286963"/>
              <a:gd name="connsiteX3" fmla="*/ 5512741 w 7431852"/>
              <a:gd name="connsiteY3" fmla="*/ 2267185 h 5286963"/>
              <a:gd name="connsiteX4" fmla="*/ 6321778 w 7431852"/>
              <a:gd name="connsiteY4" fmla="*/ 1524000 h 5286963"/>
              <a:gd name="connsiteX5" fmla="*/ 7253111 w 7431852"/>
              <a:gd name="connsiteY5" fmla="*/ 1307629 h 5286963"/>
              <a:gd name="connsiteX6" fmla="*/ 7431852 w 7431852"/>
              <a:gd name="connsiteY6" fmla="*/ 686741 h 5286963"/>
              <a:gd name="connsiteX7" fmla="*/ 6227704 w 7431852"/>
              <a:gd name="connsiteY7" fmla="*/ 630296 h 5286963"/>
              <a:gd name="connsiteX8" fmla="*/ 5362222 w 7431852"/>
              <a:gd name="connsiteY8" fmla="*/ 0 h 5286963"/>
              <a:gd name="connsiteX9" fmla="*/ 4129852 w 7431852"/>
              <a:gd name="connsiteY9" fmla="*/ 1110074 h 5286963"/>
              <a:gd name="connsiteX10" fmla="*/ 4289778 w 7431852"/>
              <a:gd name="connsiteY10" fmla="*/ 1740370 h 5286963"/>
              <a:gd name="connsiteX11" fmla="*/ 0 w 7431852"/>
              <a:gd name="connsiteY11" fmla="*/ 4675481 h 5286963"/>
              <a:gd name="connsiteX0" fmla="*/ 0 w 7431852"/>
              <a:gd name="connsiteY0" fmla="*/ 4675481 h 5286963"/>
              <a:gd name="connsiteX1" fmla="*/ 714963 w 7431852"/>
              <a:gd name="connsiteY1" fmla="*/ 5286963 h 5286963"/>
              <a:gd name="connsiteX2" fmla="*/ 4713111 w 7431852"/>
              <a:gd name="connsiteY2" fmla="*/ 1984963 h 5286963"/>
              <a:gd name="connsiteX3" fmla="*/ 5512741 w 7431852"/>
              <a:gd name="connsiteY3" fmla="*/ 2267185 h 5286963"/>
              <a:gd name="connsiteX4" fmla="*/ 6321778 w 7431852"/>
              <a:gd name="connsiteY4" fmla="*/ 1524000 h 5286963"/>
              <a:gd name="connsiteX5" fmla="*/ 7253111 w 7431852"/>
              <a:gd name="connsiteY5" fmla="*/ 1307629 h 5286963"/>
              <a:gd name="connsiteX6" fmla="*/ 7431852 w 7431852"/>
              <a:gd name="connsiteY6" fmla="*/ 686741 h 5286963"/>
              <a:gd name="connsiteX7" fmla="*/ 6227704 w 7431852"/>
              <a:gd name="connsiteY7" fmla="*/ 630296 h 5286963"/>
              <a:gd name="connsiteX8" fmla="*/ 5362222 w 7431852"/>
              <a:gd name="connsiteY8" fmla="*/ 0 h 5286963"/>
              <a:gd name="connsiteX9" fmla="*/ 4129852 w 7431852"/>
              <a:gd name="connsiteY9" fmla="*/ 1110074 h 5286963"/>
              <a:gd name="connsiteX10" fmla="*/ 4064001 w 7431852"/>
              <a:gd name="connsiteY10" fmla="*/ 1909703 h 5286963"/>
              <a:gd name="connsiteX11" fmla="*/ 0 w 7431852"/>
              <a:gd name="connsiteY11" fmla="*/ 4675481 h 5286963"/>
              <a:gd name="connsiteX0" fmla="*/ 0 w 7431852"/>
              <a:gd name="connsiteY0" fmla="*/ 4788370 h 5286963"/>
              <a:gd name="connsiteX1" fmla="*/ 714963 w 7431852"/>
              <a:gd name="connsiteY1" fmla="*/ 5286963 h 5286963"/>
              <a:gd name="connsiteX2" fmla="*/ 4713111 w 7431852"/>
              <a:gd name="connsiteY2" fmla="*/ 1984963 h 5286963"/>
              <a:gd name="connsiteX3" fmla="*/ 5512741 w 7431852"/>
              <a:gd name="connsiteY3" fmla="*/ 2267185 h 5286963"/>
              <a:gd name="connsiteX4" fmla="*/ 6321778 w 7431852"/>
              <a:gd name="connsiteY4" fmla="*/ 1524000 h 5286963"/>
              <a:gd name="connsiteX5" fmla="*/ 7253111 w 7431852"/>
              <a:gd name="connsiteY5" fmla="*/ 1307629 h 5286963"/>
              <a:gd name="connsiteX6" fmla="*/ 7431852 w 7431852"/>
              <a:gd name="connsiteY6" fmla="*/ 686741 h 5286963"/>
              <a:gd name="connsiteX7" fmla="*/ 6227704 w 7431852"/>
              <a:gd name="connsiteY7" fmla="*/ 630296 h 5286963"/>
              <a:gd name="connsiteX8" fmla="*/ 5362222 w 7431852"/>
              <a:gd name="connsiteY8" fmla="*/ 0 h 5286963"/>
              <a:gd name="connsiteX9" fmla="*/ 4129852 w 7431852"/>
              <a:gd name="connsiteY9" fmla="*/ 1110074 h 5286963"/>
              <a:gd name="connsiteX10" fmla="*/ 4064001 w 7431852"/>
              <a:gd name="connsiteY10" fmla="*/ 1909703 h 5286963"/>
              <a:gd name="connsiteX11" fmla="*/ 0 w 7431852"/>
              <a:gd name="connsiteY11" fmla="*/ 4788370 h 5286963"/>
              <a:gd name="connsiteX0" fmla="*/ 0 w 7431852"/>
              <a:gd name="connsiteY0" fmla="*/ 4788370 h 5286963"/>
              <a:gd name="connsiteX1" fmla="*/ 714963 w 7431852"/>
              <a:gd name="connsiteY1" fmla="*/ 5286963 h 5286963"/>
              <a:gd name="connsiteX2" fmla="*/ 4713111 w 7431852"/>
              <a:gd name="connsiteY2" fmla="*/ 1984963 h 5286963"/>
              <a:gd name="connsiteX3" fmla="*/ 5512741 w 7431852"/>
              <a:gd name="connsiteY3" fmla="*/ 2267185 h 5286963"/>
              <a:gd name="connsiteX4" fmla="*/ 6321778 w 7431852"/>
              <a:gd name="connsiteY4" fmla="*/ 1524000 h 5286963"/>
              <a:gd name="connsiteX5" fmla="*/ 7253111 w 7431852"/>
              <a:gd name="connsiteY5" fmla="*/ 1307629 h 5286963"/>
              <a:gd name="connsiteX6" fmla="*/ 7431852 w 7431852"/>
              <a:gd name="connsiteY6" fmla="*/ 686741 h 5286963"/>
              <a:gd name="connsiteX7" fmla="*/ 6227704 w 7431852"/>
              <a:gd name="connsiteY7" fmla="*/ 630296 h 5286963"/>
              <a:gd name="connsiteX8" fmla="*/ 5362222 w 7431852"/>
              <a:gd name="connsiteY8" fmla="*/ 0 h 5286963"/>
              <a:gd name="connsiteX9" fmla="*/ 4129852 w 7431852"/>
              <a:gd name="connsiteY9" fmla="*/ 1110074 h 5286963"/>
              <a:gd name="connsiteX10" fmla="*/ 3142075 w 7431852"/>
              <a:gd name="connsiteY10" fmla="*/ 2361258 h 5286963"/>
              <a:gd name="connsiteX11" fmla="*/ 0 w 7431852"/>
              <a:gd name="connsiteY11" fmla="*/ 4788370 h 528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31852" h="5286963">
                <a:moveTo>
                  <a:pt x="0" y="4788370"/>
                </a:moveTo>
                <a:lnTo>
                  <a:pt x="714963" y="5286963"/>
                </a:lnTo>
                <a:lnTo>
                  <a:pt x="4713111" y="1984963"/>
                </a:lnTo>
                <a:lnTo>
                  <a:pt x="5512741" y="2267185"/>
                </a:lnTo>
                <a:lnTo>
                  <a:pt x="6321778" y="1524000"/>
                </a:lnTo>
                <a:lnTo>
                  <a:pt x="7253111" y="1307629"/>
                </a:lnTo>
                <a:lnTo>
                  <a:pt x="7431852" y="686741"/>
                </a:lnTo>
                <a:lnTo>
                  <a:pt x="6227704" y="630296"/>
                </a:lnTo>
                <a:lnTo>
                  <a:pt x="5362222" y="0"/>
                </a:lnTo>
                <a:lnTo>
                  <a:pt x="4129852" y="1110074"/>
                </a:lnTo>
                <a:lnTo>
                  <a:pt x="3142075" y="2361258"/>
                </a:lnTo>
                <a:lnTo>
                  <a:pt x="0" y="4788370"/>
                </a:lnTo>
                <a:close/>
              </a:path>
            </a:pathLst>
          </a:cu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399852" y="4233334"/>
            <a:ext cx="2126073" cy="10724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CALIFES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facility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ＭＳ Ｐゴシック" charset="-128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28444" y="4820513"/>
            <a:ext cx="771408" cy="3527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856695" y="6157217"/>
            <a:ext cx="2126073" cy="4937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DB Front End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Century Gothic"/>
              <a:ea typeface="ＭＳ Ｐゴシック" charset="-128"/>
              <a:cs typeface="Century Gothic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80134" y="4107188"/>
            <a:ext cx="2126073" cy="4937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Dog-leg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entury Gothic"/>
              <a:ea typeface="ＭＳ Ｐゴシック" charset="-128"/>
              <a:cs typeface="Century Gothic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16200000" flipH="1">
            <a:off x="1612370" y="1934221"/>
            <a:ext cx="1930518" cy="186266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 rot="19437478" flipV="1">
            <a:off x="1392669" y="4988179"/>
            <a:ext cx="1869280" cy="684640"/>
          </a:xfrm>
          <a:prstGeom prst="ellips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9437478" flipV="1">
            <a:off x="1392668" y="5085336"/>
            <a:ext cx="1869280" cy="684640"/>
          </a:xfrm>
          <a:prstGeom prst="ellipse">
            <a:avLst/>
          </a:prstGeom>
          <a:noFill/>
          <a:ln w="25400" cap="flat" cmpd="sng" algn="ctr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endCxn id="19" idx="4"/>
          </p:cNvCxnSpPr>
          <p:nvPr/>
        </p:nvCxnSpPr>
        <p:spPr>
          <a:xfrm>
            <a:off x="980252" y="4600939"/>
            <a:ext cx="1145643" cy="45276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067023" y="1900295"/>
            <a:ext cx="1251479" cy="152401"/>
          </a:xfrm>
          <a:prstGeom prst="line">
            <a:avLst/>
          </a:prstGeom>
          <a:ln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 rot="19437478" flipV="1">
            <a:off x="3002278" y="4176414"/>
            <a:ext cx="2454483" cy="68464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endCxn id="20" idx="0"/>
          </p:cNvCxnSpPr>
          <p:nvPr/>
        </p:nvCxnSpPr>
        <p:spPr>
          <a:xfrm rot="10800000">
            <a:off x="2528723" y="5704451"/>
            <a:ext cx="755737" cy="452766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rot="19437478" flipV="1">
            <a:off x="3459369" y="4258617"/>
            <a:ext cx="1869280" cy="684640"/>
          </a:xfrm>
          <a:prstGeom prst="ellipse">
            <a:avLst/>
          </a:prstGeom>
          <a:noFill/>
          <a:ln w="25400" cap="flat" cmpd="sng" algn="ctr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rot="5400000" flipH="1" flipV="1">
            <a:off x="3235364" y="5102803"/>
            <a:ext cx="1103511" cy="1005318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5" idx="0"/>
          </p:cNvCxnSpPr>
          <p:nvPr/>
        </p:nvCxnSpPr>
        <p:spPr>
          <a:xfrm rot="5400000" flipH="1" flipV="1">
            <a:off x="4829804" y="4202069"/>
            <a:ext cx="194590" cy="9923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4" grpId="0" animBg="1"/>
      <p:bldP spid="15" grpId="0" animBg="1"/>
      <p:bldP spid="19" grpId="0" animBg="1"/>
      <p:bldP spid="20" grpId="0" animBg="1"/>
      <p:bldP spid="25" grpId="0" animBg="1"/>
      <p:bldP spid="2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CTF3 Decommissioning issues</a:t>
            </a:r>
            <a:endParaRPr lang="en-US" dirty="0"/>
          </a:p>
        </p:txBody>
      </p:sp>
      <p:pic>
        <p:nvPicPr>
          <p:cNvPr id="6" name="Content Placeholder 5" descr="Screen Shot 2014-02-06 at 09.21.09.png"/>
          <p:cNvPicPr>
            <a:picLocks noGrp="1" noChangeAspect="1"/>
          </p:cNvPicPr>
          <p:nvPr>
            <p:ph idx="1"/>
          </p:nvPr>
        </p:nvPicPr>
        <p:blipFill>
          <a:blip r:embed="rId2"/>
          <a:srcRect t="-7119" b="-7119"/>
          <a:stretch>
            <a:fillRect/>
          </a:stretch>
        </p:blipFill>
        <p:spPr>
          <a:xfrm>
            <a:off x="409575" y="1206500"/>
            <a:ext cx="8229600" cy="42211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12218" y="890333"/>
            <a:ext cx="1538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latin typeface="Century Gothic"/>
                <a:cs typeface="Century Gothic"/>
              </a:rPr>
              <a:t>G. </a:t>
            </a:r>
            <a:r>
              <a:rPr lang="en-US" sz="1400" i="1" dirty="0" err="1" smtClean="0">
                <a:latin typeface="Century Gothic"/>
                <a:cs typeface="Century Gothic"/>
              </a:rPr>
              <a:t>McMonagle</a:t>
            </a:r>
            <a:endParaRPr lang="en-US" sz="1400" i="1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48074"/>
            <a:ext cx="8123237" cy="571500"/>
          </a:xfrm>
        </p:spPr>
        <p:txBody>
          <a:bodyPr/>
          <a:lstStyle/>
          <a:p>
            <a:r>
              <a:rPr lang="en-US" dirty="0" smtClean="0"/>
              <a:t>CTF3 Decommissioning &amp; re-use issues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8" y="1044222"/>
            <a:ext cx="8435272" cy="5465704"/>
          </a:xfrm>
        </p:spPr>
        <p:txBody>
          <a:bodyPr/>
          <a:lstStyle/>
          <a:p>
            <a:r>
              <a:rPr lang="en-US" sz="1800" u="sng" dirty="0" smtClean="0">
                <a:solidFill>
                  <a:schemeClr val="accent1">
                    <a:lumMod val="75000"/>
                  </a:schemeClr>
                </a:solidFill>
              </a:rPr>
              <a:t>Simplest solution close the complex and lock the doors</a:t>
            </a:r>
          </a:p>
          <a:p>
            <a:r>
              <a:rPr lang="en-US" sz="1800" dirty="0" smtClean="0"/>
              <a:t>Continue running CTF3</a:t>
            </a:r>
          </a:p>
          <a:p>
            <a:pPr lvl="1"/>
            <a:r>
              <a:rPr lang="en-US" sz="1600" dirty="0" smtClean="0"/>
              <a:t>Costs</a:t>
            </a:r>
          </a:p>
          <a:p>
            <a:pPr lvl="2"/>
            <a:r>
              <a:rPr lang="en-US" sz="1400" dirty="0" smtClean="0">
                <a:solidFill>
                  <a:srgbClr val="FF0000"/>
                </a:solidFill>
              </a:rPr>
              <a:t>New access control system needed</a:t>
            </a:r>
          </a:p>
          <a:p>
            <a:pPr lvl="2"/>
            <a:r>
              <a:rPr lang="en-US" sz="1400" dirty="0" smtClean="0">
                <a:solidFill>
                  <a:srgbClr val="FF0000"/>
                </a:solidFill>
              </a:rPr>
              <a:t>Upgrade of modulator controls </a:t>
            </a:r>
            <a:r>
              <a:rPr lang="en-US" sz="1400" dirty="0" smtClean="0"/>
              <a:t>(get rid of non supported CAMAC)</a:t>
            </a:r>
          </a:p>
          <a:p>
            <a:pPr lvl="2"/>
            <a:r>
              <a:rPr lang="en-US" sz="1400" dirty="0" smtClean="0"/>
              <a:t>manpower</a:t>
            </a:r>
          </a:p>
          <a:p>
            <a:r>
              <a:rPr lang="en-US" sz="1800" dirty="0" smtClean="0"/>
              <a:t>Reuse the </a:t>
            </a:r>
            <a:r>
              <a:rPr lang="en-US" sz="1800" dirty="0" err="1" smtClean="0"/>
              <a:t>Linac</a:t>
            </a:r>
            <a:r>
              <a:rPr lang="en-US" sz="1800" dirty="0" smtClean="0"/>
              <a:t> and rings for electron injector to PS</a:t>
            </a:r>
          </a:p>
          <a:p>
            <a:pPr lvl="1"/>
            <a:r>
              <a:rPr lang="en-US" sz="1600" dirty="0" smtClean="0"/>
              <a:t>Costs</a:t>
            </a:r>
          </a:p>
          <a:p>
            <a:pPr lvl="2"/>
            <a:r>
              <a:rPr lang="en-US" sz="1400" dirty="0" smtClean="0"/>
              <a:t>New access control system needed</a:t>
            </a:r>
          </a:p>
          <a:p>
            <a:pPr lvl="2"/>
            <a:r>
              <a:rPr lang="en-US" sz="1400" dirty="0" smtClean="0"/>
              <a:t>Upgrade of modulator controls (get rid of non supported CAMAC)</a:t>
            </a:r>
          </a:p>
          <a:p>
            <a:pPr lvl="2"/>
            <a:r>
              <a:rPr lang="en-US" sz="1400" dirty="0" smtClean="0"/>
              <a:t>manpower</a:t>
            </a:r>
          </a:p>
          <a:p>
            <a:r>
              <a:rPr lang="en-US" sz="1800" dirty="0" smtClean="0"/>
              <a:t>CLEX</a:t>
            </a:r>
          </a:p>
          <a:p>
            <a:pPr lvl="1"/>
            <a:r>
              <a:rPr lang="en-US" sz="1600" dirty="0" smtClean="0"/>
              <a:t>Keep CALIFES operational</a:t>
            </a:r>
          </a:p>
          <a:p>
            <a:pPr lvl="2"/>
            <a:r>
              <a:rPr lang="en-US" sz="1400" dirty="0" smtClean="0"/>
              <a:t>New access control system needed </a:t>
            </a:r>
            <a:r>
              <a:rPr lang="en-US" sz="1400" dirty="0" smtClean="0">
                <a:solidFill>
                  <a:srgbClr val="558ED5"/>
                </a:solidFill>
              </a:rPr>
              <a:t>SOLVED</a:t>
            </a:r>
          </a:p>
          <a:p>
            <a:r>
              <a:rPr lang="en-US" sz="1800" dirty="0" smtClean="0"/>
              <a:t>New DB injector test area</a:t>
            </a:r>
          </a:p>
          <a:p>
            <a:pPr lvl="2"/>
            <a:r>
              <a:rPr lang="en-US" sz="1400" dirty="0" smtClean="0"/>
              <a:t>Use LINAC area but probably need civil engineering work in CTF2 area to allow modulators and klystrons to be installed (too large for gallery)</a:t>
            </a:r>
          </a:p>
          <a:p>
            <a:r>
              <a:rPr lang="en-US" sz="1800" dirty="0" smtClean="0"/>
              <a:t>CTF2</a:t>
            </a:r>
          </a:p>
          <a:p>
            <a:pPr lvl="1"/>
            <a:r>
              <a:rPr lang="en-US" sz="1600" dirty="0" smtClean="0"/>
              <a:t>Continued PHIN tests, X band test area</a:t>
            </a:r>
          </a:p>
          <a:p>
            <a:pPr lvl="2"/>
            <a:r>
              <a:rPr lang="en-US" sz="1400" dirty="0" smtClean="0"/>
              <a:t>New access system needed </a:t>
            </a:r>
            <a:r>
              <a:rPr lang="en-US" sz="1400" dirty="0" smtClean="0">
                <a:solidFill>
                  <a:srgbClr val="558ED5"/>
                </a:solidFill>
              </a:rPr>
              <a:t>SOLVED</a:t>
            </a:r>
            <a:endParaRPr lang="en-US" sz="1400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12218" y="890333"/>
            <a:ext cx="1538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latin typeface="Century Gothic"/>
                <a:cs typeface="Century Gothic"/>
              </a:rPr>
              <a:t>G. </a:t>
            </a:r>
            <a:r>
              <a:rPr lang="en-US" sz="1400" i="1" dirty="0" err="1" smtClean="0">
                <a:latin typeface="Century Gothic"/>
                <a:cs typeface="Century Gothic"/>
              </a:rPr>
              <a:t>McMonagle</a:t>
            </a:r>
            <a:endParaRPr lang="en-US" sz="1400" i="1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12"/>
          <p:cNvSpPr txBox="1">
            <a:spLocks/>
          </p:cNvSpPr>
          <p:nvPr/>
        </p:nvSpPr>
        <p:spPr>
          <a:xfrm>
            <a:off x="-1" y="350851"/>
            <a:ext cx="6440557" cy="530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dirty="0" smtClean="0">
                <a:solidFill>
                  <a:srgbClr val="00187E"/>
                </a:solidFill>
                <a:latin typeface="Century Gothic"/>
                <a:ea typeface="+mj-ea"/>
                <a:cs typeface="Century Gothic"/>
              </a:rPr>
              <a:t>Yearly cost of CTF3 running</a:t>
            </a:r>
          </a:p>
        </p:txBody>
      </p:sp>
      <p:sp>
        <p:nvSpPr>
          <p:cNvPr id="6" name="Title 412"/>
          <p:cNvSpPr txBox="1">
            <a:spLocks/>
          </p:cNvSpPr>
          <p:nvPr/>
        </p:nvSpPr>
        <p:spPr>
          <a:xfrm>
            <a:off x="1074279" y="1060063"/>
            <a:ext cx="6440557" cy="530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000" dirty="0" smtClean="0">
                <a:solidFill>
                  <a:srgbClr val="00187E"/>
                </a:solidFill>
                <a:latin typeface="Century Gothic"/>
                <a:ea typeface="+mj-ea"/>
                <a:cs typeface="Century Gothic"/>
              </a:rPr>
              <a:t>2012 running, relevant budget codes in blue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279" y="1464060"/>
            <a:ext cx="7095477" cy="5123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412"/>
          <p:cNvSpPr txBox="1">
            <a:spLocks/>
          </p:cNvSpPr>
          <p:nvPr/>
        </p:nvSpPr>
        <p:spPr>
          <a:xfrm>
            <a:off x="3101009" y="6334483"/>
            <a:ext cx="3045350" cy="2757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1400" dirty="0" smtClean="0">
                <a:solidFill>
                  <a:srgbClr val="00187E"/>
                </a:solidFill>
                <a:latin typeface="Calibri"/>
                <a:ea typeface="+mj-ea"/>
                <a:cs typeface="Calibri"/>
              </a:rPr>
              <a:t>Include some consolidation and upgrade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12"/>
          <p:cNvSpPr txBox="1">
            <a:spLocks/>
          </p:cNvSpPr>
          <p:nvPr/>
        </p:nvSpPr>
        <p:spPr>
          <a:xfrm>
            <a:off x="642577" y="881049"/>
            <a:ext cx="6440557" cy="530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dirty="0" smtClean="0">
                <a:solidFill>
                  <a:srgbClr val="00187E"/>
                </a:solidFill>
                <a:latin typeface="Century Gothic"/>
                <a:ea typeface="+mj-ea"/>
                <a:cs typeface="Century Gothic"/>
              </a:rPr>
              <a:t>Yearly cost of CTF3 running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577" y="1759387"/>
            <a:ext cx="7491607" cy="296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412"/>
          <p:cNvSpPr txBox="1">
            <a:spLocks/>
          </p:cNvSpPr>
          <p:nvPr/>
        </p:nvSpPr>
        <p:spPr>
          <a:xfrm>
            <a:off x="642577" y="4826442"/>
            <a:ext cx="3045350" cy="2757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1400" dirty="0" smtClean="0">
                <a:solidFill>
                  <a:srgbClr val="00187E"/>
                </a:solidFill>
                <a:latin typeface="Calibri"/>
                <a:ea typeface="+mj-ea"/>
                <a:cs typeface="Calibri"/>
              </a:rPr>
              <a:t>Taking out upgrades, divided by sub-systems</a:t>
            </a:r>
          </a:p>
        </p:txBody>
      </p:sp>
      <p:sp>
        <p:nvSpPr>
          <p:cNvPr id="6" name="Oval 5"/>
          <p:cNvSpPr/>
          <p:nvPr/>
        </p:nvSpPr>
        <p:spPr>
          <a:xfrm>
            <a:off x="7385038" y="4327849"/>
            <a:ext cx="940517" cy="498593"/>
          </a:xfrm>
          <a:prstGeom prst="ellipse">
            <a:avLst/>
          </a:prstGeom>
          <a:noFill/>
          <a:ln w="222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6" idx="4"/>
          </p:cNvCxnSpPr>
          <p:nvPr/>
        </p:nvCxnSpPr>
        <p:spPr>
          <a:xfrm rot="5400000">
            <a:off x="7568535" y="4953166"/>
            <a:ext cx="413487" cy="160038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25555" y="2221052"/>
            <a:ext cx="866982" cy="2231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 smtClean="0"/>
              <a:t>340</a:t>
            </a:r>
          </a:p>
          <a:p>
            <a:pPr>
              <a:spcAft>
                <a:spcPts val="600"/>
              </a:spcAft>
            </a:pPr>
            <a:r>
              <a:rPr lang="en-US" sz="1100" dirty="0" smtClean="0"/>
              <a:t>13</a:t>
            </a:r>
          </a:p>
          <a:p>
            <a:pPr>
              <a:spcAft>
                <a:spcPts val="600"/>
              </a:spcAft>
            </a:pPr>
            <a:r>
              <a:rPr lang="en-US" sz="1100" dirty="0" smtClean="0"/>
              <a:t>170</a:t>
            </a:r>
          </a:p>
          <a:p>
            <a:pPr>
              <a:spcAft>
                <a:spcPts val="600"/>
              </a:spcAft>
            </a:pPr>
            <a:r>
              <a:rPr lang="en-US" sz="1100" dirty="0" smtClean="0"/>
              <a:t>26</a:t>
            </a:r>
          </a:p>
          <a:p>
            <a:pPr>
              <a:spcAft>
                <a:spcPts val="600"/>
              </a:spcAft>
            </a:pPr>
            <a:endParaRPr lang="en-US" sz="1100" dirty="0" smtClean="0"/>
          </a:p>
          <a:p>
            <a:pPr>
              <a:spcAft>
                <a:spcPts val="600"/>
              </a:spcAft>
            </a:pPr>
            <a:r>
              <a:rPr lang="en-US" sz="1100" dirty="0" smtClean="0"/>
              <a:t>890 (1200)</a:t>
            </a:r>
          </a:p>
          <a:p>
            <a:pPr>
              <a:spcAft>
                <a:spcPts val="600"/>
              </a:spcAft>
            </a:pPr>
            <a:endParaRPr lang="en-US" sz="1100" dirty="0" smtClean="0"/>
          </a:p>
          <a:p>
            <a:pPr>
              <a:spcAft>
                <a:spcPts val="600"/>
              </a:spcAft>
            </a:pPr>
            <a:r>
              <a:rPr lang="en-US" sz="1100" dirty="0" smtClean="0"/>
              <a:t>58</a:t>
            </a:r>
          </a:p>
          <a:p>
            <a:pPr>
              <a:spcAft>
                <a:spcPts val="600"/>
              </a:spcAft>
            </a:pPr>
            <a:r>
              <a:rPr lang="en-US" sz="1100" dirty="0" smtClean="0"/>
              <a:t>50</a:t>
            </a:r>
            <a:endParaRPr lang="en-US" sz="1100" dirty="0"/>
          </a:p>
        </p:txBody>
      </p:sp>
      <p:sp>
        <p:nvSpPr>
          <p:cNvPr id="11" name="Title 412"/>
          <p:cNvSpPr txBox="1">
            <a:spLocks/>
          </p:cNvSpPr>
          <p:nvPr/>
        </p:nvSpPr>
        <p:spPr>
          <a:xfrm>
            <a:off x="642577" y="5819802"/>
            <a:ext cx="6440557" cy="530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dirty="0" smtClean="0">
                <a:solidFill>
                  <a:srgbClr val="00187E"/>
                </a:solidFill>
                <a:latin typeface="Century Gothic"/>
                <a:ea typeface="+mj-ea"/>
                <a:cs typeface="Century Gothic"/>
              </a:rPr>
              <a:t>+ Manpower: about 15 FTE, including M to 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87961" y="5378556"/>
            <a:ext cx="1014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1550 (1860)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134184" y="1759387"/>
            <a:ext cx="9295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Spent 2013</a:t>
            </a:r>
          </a:p>
          <a:p>
            <a:pPr algn="ctr"/>
            <a:r>
              <a:rPr lang="en-US" sz="1100" b="1" dirty="0" smtClean="0"/>
              <a:t>(</a:t>
            </a:r>
            <a:r>
              <a:rPr lang="en-US" sz="1100" b="1" dirty="0" err="1" smtClean="0"/>
              <a:t>kCHF</a:t>
            </a:r>
            <a:r>
              <a:rPr lang="en-US" sz="1100" b="1" dirty="0" smtClean="0"/>
              <a:t>)</a:t>
            </a:r>
            <a:endParaRPr lang="en-US" sz="1100" b="1" dirty="0"/>
          </a:p>
        </p:txBody>
      </p:sp>
      <p:sp>
        <p:nvSpPr>
          <p:cNvPr id="15" name="Oval 14"/>
          <p:cNvSpPr/>
          <p:nvPr/>
        </p:nvSpPr>
        <p:spPr>
          <a:xfrm>
            <a:off x="7187961" y="5239929"/>
            <a:ext cx="1014596" cy="498593"/>
          </a:xfrm>
          <a:prstGeom prst="ellipse">
            <a:avLst/>
          </a:prstGeom>
          <a:noFill/>
          <a:ln w="222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 to AWAKE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24" y="1760805"/>
            <a:ext cx="4178035" cy="4221163"/>
          </a:xfrm>
        </p:spPr>
        <p:txBody>
          <a:bodyPr/>
          <a:lstStyle/>
          <a:p>
            <a:pPr marL="180975" indent="-180975"/>
            <a:r>
              <a:rPr lang="en-US" sz="1600" dirty="0" smtClean="0"/>
              <a:t>Awake needs </a:t>
            </a:r>
            <a:r>
              <a:rPr lang="en-US" sz="1600" dirty="0" smtClean="0">
                <a:solidFill>
                  <a:srgbClr val="558ED5"/>
                </a:solidFill>
              </a:rPr>
              <a:t>20 </a:t>
            </a:r>
            <a:r>
              <a:rPr lang="en-US" sz="1600" dirty="0" err="1" smtClean="0">
                <a:solidFill>
                  <a:srgbClr val="558ED5"/>
                </a:solidFill>
              </a:rPr>
              <a:t>MeV</a:t>
            </a:r>
            <a:r>
              <a:rPr lang="en-US" sz="1600" dirty="0" smtClean="0">
                <a:solidFill>
                  <a:srgbClr val="558ED5"/>
                </a:solidFill>
              </a:rPr>
              <a:t> electron source </a:t>
            </a:r>
            <a:r>
              <a:rPr lang="en-US" sz="1600" dirty="0" smtClean="0"/>
              <a:t>with low charge, small </a:t>
            </a:r>
            <a:r>
              <a:rPr lang="en-US" sz="1600" dirty="0" err="1" smtClean="0"/>
              <a:t>emittance</a:t>
            </a:r>
            <a:r>
              <a:rPr lang="en-US" sz="1600" dirty="0" smtClean="0"/>
              <a:t> and possibly short bunches</a:t>
            </a:r>
          </a:p>
          <a:p>
            <a:pPr marL="180975" indent="-180975"/>
            <a:endParaRPr lang="en-US" sz="1600" dirty="0" smtClean="0"/>
          </a:p>
          <a:p>
            <a:pPr marL="180975" indent="-180975"/>
            <a:r>
              <a:rPr lang="en-US" sz="1600" dirty="0" smtClean="0"/>
              <a:t>One CTF3-type </a:t>
            </a:r>
            <a:r>
              <a:rPr lang="en-US" sz="1600" dirty="0" smtClean="0">
                <a:solidFill>
                  <a:srgbClr val="558ED5"/>
                </a:solidFill>
              </a:rPr>
              <a:t>Klystron-Modulator </a:t>
            </a:r>
            <a:r>
              <a:rPr lang="en-US" sz="1600" dirty="0" smtClean="0"/>
              <a:t>would be needed to power the injector</a:t>
            </a:r>
          </a:p>
          <a:p>
            <a:pPr marL="180975" indent="-180975"/>
            <a:r>
              <a:rPr lang="en-US" sz="1600" dirty="0" smtClean="0"/>
              <a:t>PHIN (</a:t>
            </a:r>
            <a:r>
              <a:rPr lang="en-US" sz="1600" dirty="0" err="1" smtClean="0"/>
              <a:t>Califes</a:t>
            </a:r>
            <a:r>
              <a:rPr lang="en-US" sz="1600" dirty="0" smtClean="0"/>
              <a:t>) type gun could be used</a:t>
            </a:r>
          </a:p>
          <a:p>
            <a:pPr marL="180975" indent="-180975"/>
            <a:r>
              <a:rPr lang="en-US" sz="1600" dirty="0" smtClean="0"/>
              <a:t>Some diagnostics, vacuum equipment and magnets might be useful</a:t>
            </a:r>
          </a:p>
          <a:p>
            <a:pPr marL="180975" indent="-180975"/>
            <a:endParaRPr lang="en-US" sz="1600" dirty="0" smtClean="0"/>
          </a:p>
          <a:p>
            <a:pPr marL="180975" indent="-180975"/>
            <a:r>
              <a:rPr lang="en-US" sz="1600" dirty="0" smtClean="0"/>
              <a:t>CTF-team experience would be likely helpful as well</a:t>
            </a:r>
          </a:p>
          <a:p>
            <a:pPr marL="180975" indent="-180975"/>
            <a:r>
              <a:rPr lang="en-US" sz="1600" dirty="0" smtClean="0">
                <a:solidFill>
                  <a:srgbClr val="558ED5"/>
                </a:solidFill>
              </a:rPr>
              <a:t>Test facility and pre-commissioning in CTF2 area?</a:t>
            </a:r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5" name="Picture 5" descr="layout3Dlege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458" y="1760805"/>
            <a:ext cx="4668741" cy="353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rot="5400000">
            <a:off x="5958968" y="2195490"/>
            <a:ext cx="1201874" cy="3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490716"/>
            <a:ext cx="8123237" cy="676603"/>
          </a:xfrm>
        </p:spPr>
        <p:txBody>
          <a:bodyPr/>
          <a:lstStyle/>
          <a:p>
            <a:r>
              <a:rPr lang="en-US" dirty="0" smtClean="0"/>
              <a:t>Rationale for </a:t>
            </a:r>
            <a:r>
              <a:rPr lang="en-US" dirty="0" smtClean="0"/>
              <a:t>uses </a:t>
            </a:r>
            <a:r>
              <a:rPr lang="en-US" dirty="0" smtClean="0"/>
              <a:t>of CTF3 hardware beyond 2016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6972" y="1587442"/>
            <a:ext cx="8869433" cy="4606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CLIC Collaboration interest: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keep beam test capability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for CLIC (diagnostics,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 components…)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locally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 at CERN </a:t>
            </a:r>
            <a:r>
              <a:rPr lang="en-US" sz="1600" dirty="0" smtClean="0">
                <a:latin typeface="Century Gothic"/>
                <a:ea typeface="+mn-ea"/>
                <a:cs typeface="Century Gothic"/>
              </a:rPr>
              <a:t>after CTF3 stop</a:t>
            </a:r>
          </a:p>
          <a:p>
            <a:pPr lvl="0">
              <a:spcBef>
                <a:spcPct val="20000"/>
              </a:spcBef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Century Gothic"/>
                <a:ea typeface="+mn-ea"/>
                <a:cs typeface="Century Gothic"/>
              </a:rPr>
              <a:t>Some additional points:</a:t>
            </a:r>
          </a:p>
          <a:p>
            <a:pPr>
              <a:spcBef>
                <a:spcPct val="20000"/>
              </a:spcBef>
            </a:pPr>
            <a:r>
              <a:rPr lang="en-US" sz="1600" dirty="0" smtClean="0">
                <a:latin typeface="Century Gothic"/>
                <a:ea typeface="+mn-ea"/>
                <a:cs typeface="Century Gothic"/>
              </a:rPr>
              <a:t>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Century Gothic"/>
                <a:ea typeface="+mn-ea"/>
                <a:cs typeface="Century Gothic"/>
              </a:rPr>
              <a:t>Possibility of beam tests during </a:t>
            </a:r>
            <a:r>
              <a:rPr lang="en-US" sz="1600" dirty="0" smtClean="0">
                <a:solidFill>
                  <a:srgbClr val="558ED5"/>
                </a:solidFill>
                <a:latin typeface="Century Gothic"/>
                <a:ea typeface="+mn-ea"/>
                <a:cs typeface="Century Gothic"/>
              </a:rPr>
              <a:t>long shut-downs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Keep experimental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electron expertise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alive at CERN, including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187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laser and photo-cathodes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entury Gothic"/>
                <a:ea typeface="+mn-ea"/>
                <a:cs typeface="Century Gothic"/>
              </a:rPr>
              <a:t>– link with </a:t>
            </a:r>
            <a:r>
              <a:rPr kumimoji="0" lang="en-US" sz="1600" b="0" i="0" u="sng" strike="noStrike" kern="120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AWAKE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Century Gothic"/>
                <a:ea typeface="+mn-ea"/>
                <a:cs typeface="Century Gothic"/>
              </a:rPr>
              <a:t>Complement high-gradient X-band activities for X-FELs, medical…</a:t>
            </a:r>
            <a:endParaRPr lang="en-US" sz="1600" noProof="0" dirty="0">
              <a:latin typeface="Century Gothic"/>
              <a:ea typeface="+mn-ea"/>
              <a:cs typeface="Century Gothic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Century Gothic"/>
                <a:ea typeface="+mn-ea"/>
                <a:cs typeface="Century Gothic"/>
              </a:rPr>
              <a:t>Provide </a:t>
            </a:r>
            <a:r>
              <a:rPr lang="en-US" sz="1600" dirty="0" smtClean="0">
                <a:solidFill>
                  <a:srgbClr val="558ED5"/>
                </a:solidFill>
                <a:latin typeface="Century Gothic"/>
                <a:ea typeface="+mn-ea"/>
                <a:cs typeface="Century Gothic"/>
              </a:rPr>
              <a:t>training ground </a:t>
            </a:r>
            <a:r>
              <a:rPr lang="en-US" sz="1600" dirty="0" smtClean="0">
                <a:latin typeface="Century Gothic"/>
                <a:ea typeface="+mn-ea"/>
                <a:cs typeface="Century Gothic"/>
              </a:rPr>
              <a:t>for young accelerator physicists at CERN and collaborating institutes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indent="-342900">
              <a:spcBef>
                <a:spcPct val="20000"/>
              </a:spcBef>
            </a:pPr>
            <a:endParaRPr lang="en-US" sz="1600" dirty="0">
              <a:latin typeface="Century Gothic"/>
              <a:ea typeface="+mn-ea"/>
              <a:cs typeface="Century Gothic"/>
            </a:endParaRPr>
          </a:p>
          <a:p>
            <a:pPr>
              <a:spcBef>
                <a:spcPct val="20000"/>
              </a:spcBef>
            </a:pPr>
            <a:r>
              <a:rPr lang="en-US" sz="1600" dirty="0" smtClean="0">
                <a:solidFill>
                  <a:srgbClr val="E46C0A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latin typeface="Century Gothic"/>
                <a:ea typeface="+mn-ea"/>
                <a:cs typeface="Century Gothic"/>
                <a:sym typeface="Wingdings"/>
              </a:rPr>
              <a:t> </a:t>
            </a:r>
            <a:r>
              <a:rPr lang="en-US" sz="1600" dirty="0" smtClean="0">
                <a:latin typeface="Century Gothic"/>
                <a:ea typeface="+mn-ea"/>
                <a:cs typeface="Century Gothic"/>
              </a:rPr>
              <a:t>Find </a:t>
            </a:r>
            <a:r>
              <a:rPr lang="en-US" sz="1600" dirty="0">
                <a:latin typeface="Century Gothic"/>
                <a:ea typeface="+mn-ea"/>
                <a:cs typeface="Century Gothic"/>
              </a:rPr>
              <a:t>synergies with other potential partners (project/groups within and outside CERN) in order to gather enough resources and get approval from CERN management</a:t>
            </a:r>
          </a:p>
          <a:p>
            <a:pPr marL="342900" lvl="0" indent="-342900">
              <a:spcBef>
                <a:spcPct val="20000"/>
              </a:spcBef>
            </a:pPr>
            <a:endParaRPr lang="en-US" sz="1600" dirty="0" smtClean="0">
              <a:latin typeface="Century Gothic"/>
              <a:ea typeface="+mn-ea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9" y="347241"/>
            <a:ext cx="7757316" cy="912445"/>
          </a:xfrm>
        </p:spPr>
        <p:txBody>
          <a:bodyPr/>
          <a:lstStyle/>
          <a:p>
            <a:pPr algn="l"/>
            <a:r>
              <a:rPr lang="en-US" dirty="0" smtClean="0"/>
              <a:t>Tuesday </a:t>
            </a:r>
            <a:r>
              <a:rPr lang="en-US" dirty="0"/>
              <a:t>session 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558ED5"/>
                </a:solidFill>
              </a:rPr>
              <a:t>Future </a:t>
            </a:r>
            <a:r>
              <a:rPr lang="en-US" dirty="0">
                <a:solidFill>
                  <a:srgbClr val="558ED5"/>
                </a:solidFill>
              </a:rPr>
              <a:t>tests beyond CTF3</a:t>
            </a:r>
            <a:r>
              <a:rPr lang="en-US" dirty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Scope and aim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80133" y="1077886"/>
            <a:ext cx="4346268" cy="5608106"/>
          </a:xfrm>
        </p:spPr>
        <p:txBody>
          <a:bodyPr/>
          <a:lstStyle/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Concentrate mainly on </a:t>
            </a:r>
            <a:r>
              <a:rPr lang="en-US" sz="1800" dirty="0" smtClean="0">
                <a:solidFill>
                  <a:srgbClr val="558ED5"/>
                </a:solidFill>
              </a:rPr>
              <a:t>CALIFES</a:t>
            </a:r>
            <a:r>
              <a:rPr lang="en-US" sz="1800" dirty="0" smtClean="0"/>
              <a:t> based proposals</a:t>
            </a:r>
          </a:p>
          <a:p>
            <a:endParaRPr lang="en-US" sz="1800" dirty="0" smtClean="0"/>
          </a:p>
          <a:p>
            <a:r>
              <a:rPr lang="en-US" sz="1800" dirty="0" smtClean="0">
                <a:solidFill>
                  <a:srgbClr val="558ED5"/>
                </a:solidFill>
              </a:rPr>
              <a:t>Review proposals</a:t>
            </a:r>
            <a:r>
              <a:rPr lang="en-US" sz="1800" dirty="0"/>
              <a:t> </a:t>
            </a:r>
            <a:r>
              <a:rPr lang="en-US" sz="1800" dirty="0" smtClean="0"/>
              <a:t>and </a:t>
            </a:r>
            <a:r>
              <a:rPr lang="en-US" sz="1800" dirty="0" smtClean="0">
                <a:solidFill>
                  <a:srgbClr val="558ED5"/>
                </a:solidFill>
              </a:rPr>
              <a:t>identify needs </a:t>
            </a:r>
            <a:r>
              <a:rPr lang="en-US" sz="1800" dirty="0" smtClean="0"/>
              <a:t>(basic and advanced), both in terms of beam parameters and for operation/hardware/infrastructure </a:t>
            </a:r>
          </a:p>
          <a:p>
            <a:endParaRPr lang="en-US" sz="1800" dirty="0"/>
          </a:p>
          <a:p>
            <a:r>
              <a:rPr lang="en-US" sz="1800" dirty="0" smtClean="0"/>
              <a:t>Try to define a</a:t>
            </a:r>
            <a:r>
              <a:rPr lang="en-US" sz="1800" dirty="0" smtClean="0">
                <a:solidFill>
                  <a:srgbClr val="558ED5"/>
                </a:solidFill>
              </a:rPr>
              <a:t> list of beam </a:t>
            </a:r>
            <a:r>
              <a:rPr lang="en-US" sz="1800" dirty="0">
                <a:solidFill>
                  <a:srgbClr val="558ED5"/>
                </a:solidFill>
              </a:rPr>
              <a:t>p</a:t>
            </a:r>
            <a:r>
              <a:rPr lang="en-US" sz="1800" dirty="0" smtClean="0">
                <a:solidFill>
                  <a:srgbClr val="558ED5"/>
                </a:solidFill>
              </a:rPr>
              <a:t>arameters and of space/hardware requirements</a:t>
            </a:r>
            <a:r>
              <a:rPr lang="en-US" sz="1800" dirty="0" smtClean="0"/>
              <a:t> capable to satisfy most of the users</a:t>
            </a:r>
          </a:p>
          <a:p>
            <a:endParaRPr lang="en-US" sz="1800" dirty="0" smtClean="0"/>
          </a:p>
          <a:p>
            <a:r>
              <a:rPr lang="en-US" sz="1800" dirty="0" smtClean="0"/>
              <a:t>Discuss and if possible decide on </a:t>
            </a:r>
            <a:r>
              <a:rPr lang="en-US" sz="1800" dirty="0" smtClean="0">
                <a:solidFill>
                  <a:srgbClr val="558ED5"/>
                </a:solidFill>
              </a:rPr>
              <a:t>next steps needed </a:t>
            </a:r>
            <a:r>
              <a:rPr lang="en-US" sz="1800" dirty="0" smtClean="0"/>
              <a:t>to arrive at a proposal</a:t>
            </a:r>
          </a:p>
          <a:p>
            <a:pPr marL="0" indent="0">
              <a:buNone/>
            </a:pPr>
            <a:endParaRPr lang="en-US" sz="1800" dirty="0" smtClean="0"/>
          </a:p>
        </p:txBody>
      </p:sp>
      <p:pic>
        <p:nvPicPr>
          <p:cNvPr id="6" name="Picture 5" descr="Screen Shot 2015-01-29 at 11.22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01" y="1195495"/>
            <a:ext cx="4282413" cy="540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2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9" y="376295"/>
            <a:ext cx="4818404" cy="502073"/>
          </a:xfrm>
        </p:spPr>
        <p:txBody>
          <a:bodyPr/>
          <a:lstStyle/>
          <a:p>
            <a:r>
              <a:rPr lang="en-US" dirty="0" smtClean="0"/>
              <a:t>Drive Beam Front-End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F7CA7BD-56DE-404E-849A-4F7312C1755A}" type="datetime1">
              <a:rPr lang="en-US" smtClean="0"/>
              <a:pPr/>
              <a:t>29/01/15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9185" y="3338798"/>
            <a:ext cx="4844815" cy="351920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9289271">
            <a:off x="4481672" y="5801073"/>
            <a:ext cx="1478700" cy="468158"/>
          </a:xfrm>
          <a:prstGeom prst="ellipse">
            <a:avLst/>
          </a:prstGeom>
          <a:noFill/>
          <a:ln w="25400" cap="flat" cmpd="sng" algn="ctr">
            <a:solidFill>
              <a:srgbClr val="00187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endCxn id="9" idx="0"/>
          </p:cNvCxnSpPr>
          <p:nvPr/>
        </p:nvCxnSpPr>
        <p:spPr>
          <a:xfrm>
            <a:off x="2201333" y="3847630"/>
            <a:ext cx="2873933" cy="2004361"/>
          </a:xfrm>
          <a:prstGeom prst="line">
            <a:avLst/>
          </a:prstGeom>
          <a:ln>
            <a:solidFill>
              <a:srgbClr val="0018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creen Shot 2014-12-08 at 13.50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9" y="1104147"/>
            <a:ext cx="5221113" cy="3371969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5506507" y="1721556"/>
            <a:ext cx="3132668" cy="175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Same peak current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 than present CTF3 injector (4 A)</a:t>
            </a:r>
            <a:endParaRPr lang="en-US" sz="1600" noProof="0" dirty="0" smtClean="0">
              <a:latin typeface="Century Gothic"/>
              <a:ea typeface="ＭＳ Ｐゴシック" charset="-128"/>
              <a:cs typeface="Century Gothic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noProof="0" dirty="0" smtClean="0">
                <a:latin typeface="Century Gothic"/>
                <a:ea typeface="ＭＳ Ｐゴシック" charset="-128"/>
                <a:cs typeface="Century Gothic"/>
              </a:rPr>
              <a:t>Longer pulse (140 us instead of 1.4 us)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>
                <a:latin typeface="Century Gothic"/>
                <a:ea typeface="ＭＳ Ｐゴシック" charset="-128"/>
                <a:cs typeface="Century Gothic"/>
              </a:rPr>
              <a:t>Higher rep rate possible (up to 50 Hz</a:t>
            </a:r>
            <a:r>
              <a:rPr lang="en-US" sz="1600" noProof="0" dirty="0" smtClean="0">
                <a:latin typeface="Century Gothic"/>
                <a:ea typeface="ＭＳ Ｐゴシック" charset="-128"/>
                <a:cs typeface="Century Gothic"/>
              </a:rPr>
              <a:t>)</a:t>
            </a:r>
            <a:endParaRPr lang="en-US" sz="1600" dirty="0" smtClean="0">
              <a:solidFill>
                <a:srgbClr val="558ED5"/>
              </a:solidFill>
              <a:latin typeface="Century Gothic"/>
              <a:ea typeface="ＭＳ Ｐゴシック" charset="-128"/>
              <a:cs typeface="Century Gothic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226118" y="4891852"/>
            <a:ext cx="3536845" cy="153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Option: keep operational also (part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 of) the present 3 GHz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linac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ＭＳ Ｐゴシック" charset="-128"/>
                <a:cs typeface="Century Gothic"/>
              </a:rPr>
              <a:t>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ＭＳ Ｐゴシック" charset="-128"/>
              <a:cs typeface="Century Gothic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Century Gothic"/>
                <a:ea typeface="ＭＳ Ｐゴシック" charset="-128"/>
                <a:cs typeface="Century Gothic"/>
              </a:rPr>
              <a:t>Will enable beam energies up to ~ 100 </a:t>
            </a:r>
            <a:r>
              <a:rPr lang="en-US" sz="1600" dirty="0" err="1" smtClean="0">
                <a:latin typeface="Century Gothic"/>
                <a:ea typeface="ＭＳ Ｐゴシック" charset="-128"/>
                <a:cs typeface="Century Gothic"/>
              </a:rPr>
              <a:t>MeV</a:t>
            </a:r>
            <a:r>
              <a:rPr lang="en-US" sz="1600" dirty="0" smtClean="0">
                <a:latin typeface="Century Gothic"/>
                <a:ea typeface="ＭＳ Ｐゴシック" charset="-128"/>
                <a:cs typeface="Century Gothic"/>
              </a:rPr>
              <a:t> with limited pulse length( ~ 4 us max).</a:t>
            </a:r>
            <a:endParaRPr lang="en-US" sz="1600" dirty="0" smtClean="0">
              <a:solidFill>
                <a:srgbClr val="558ED5"/>
              </a:solidFill>
              <a:latin typeface="Century Gothic"/>
              <a:ea typeface="ＭＳ Ｐゴシック" charset="-128"/>
              <a:cs typeface="Century Gothic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621757" y="727879"/>
            <a:ext cx="3249429" cy="993677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20000"/>
              </a:spcBef>
              <a:defRPr/>
            </a:pPr>
            <a:r>
              <a:rPr lang="en-US" sz="1400" i="1" dirty="0" smtClean="0">
                <a:solidFill>
                  <a:srgbClr val="2A296C"/>
                </a:solidFill>
                <a:latin typeface="Century Gothic"/>
                <a:cs typeface="Century Gothic"/>
              </a:rPr>
              <a:t>The drive beam front-end in the CTF3 building – F. </a:t>
            </a:r>
            <a:r>
              <a:rPr lang="en-US" sz="1400" i="1" dirty="0" err="1" smtClean="0">
                <a:solidFill>
                  <a:srgbClr val="2A296C"/>
                </a:solidFill>
                <a:latin typeface="Century Gothic"/>
                <a:cs typeface="Century Gothic"/>
              </a:rPr>
              <a:t>Tecker</a:t>
            </a:r>
            <a:r>
              <a:rPr lang="en-US" sz="1400" i="1" dirty="0" smtClean="0">
                <a:solidFill>
                  <a:srgbClr val="2A296C"/>
                </a:solidFill>
                <a:latin typeface="Century Gothic"/>
                <a:cs typeface="Century Gothic"/>
              </a:rPr>
              <a:t>, LCWS2014</a:t>
            </a:r>
          </a:p>
          <a:p>
            <a:pPr lvl="0" eaLnBrk="0" hangingPunct="0">
              <a:spcBef>
                <a:spcPct val="20000"/>
              </a:spcBef>
              <a:defRPr/>
            </a:pPr>
            <a:r>
              <a:rPr lang="en-US" sz="1000" i="1" dirty="0" smtClean="0">
                <a:solidFill>
                  <a:srgbClr val="2A296C"/>
                </a:solidFill>
                <a:latin typeface="Century Gothic"/>
                <a:ea typeface="ＭＳ Ｐゴシック" charset="-128"/>
                <a:cs typeface="Century Gothic"/>
                <a:hlinkClick r:id="rId4"/>
              </a:rPr>
              <a:t>http://agenda.linearcollider.org/event/6389/session/18/contribution/114/material/slides/0.pptx</a:t>
            </a:r>
            <a:endParaRPr lang="en-US" sz="1000" i="1" dirty="0" smtClean="0">
              <a:solidFill>
                <a:srgbClr val="2A296C"/>
              </a:solidFill>
              <a:latin typeface="Century Gothic"/>
              <a:ea typeface="ＭＳ Ｐゴシック" charset="-128"/>
              <a:cs typeface="Century Gothic"/>
            </a:endParaRPr>
          </a:p>
          <a:p>
            <a:pPr lvl="0" eaLnBrk="0" hangingPunct="0">
              <a:spcBef>
                <a:spcPct val="20000"/>
              </a:spcBef>
              <a:defRPr/>
            </a:pPr>
            <a:endParaRPr lang="en-US" sz="1000" i="1" dirty="0" smtClean="0">
              <a:solidFill>
                <a:srgbClr val="2A296C"/>
              </a:solidFill>
              <a:latin typeface="Century Gothic"/>
              <a:ea typeface="ＭＳ Ｐゴシック" charset="-128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  <p:bldP spid="10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93048</TotalTime>
  <Words>5633</Words>
  <Application>Microsoft Macintosh PowerPoint</Application>
  <PresentationFormat>On-screen Show (4:3)</PresentationFormat>
  <Paragraphs>886</Paragraphs>
  <Slides>69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Office Theme</vt:lpstr>
      <vt:lpstr>SPW 10.0 Graph</vt:lpstr>
      <vt:lpstr>The future of CTF3   R. Corsini </vt:lpstr>
      <vt:lpstr>PowerPoint Presentation</vt:lpstr>
      <vt:lpstr>PowerPoint Presentation</vt:lpstr>
      <vt:lpstr>PowerPoint Presentation</vt:lpstr>
      <vt:lpstr>PowerPoint Presentation</vt:lpstr>
      <vt:lpstr>Context</vt:lpstr>
      <vt:lpstr>Rationale for uses of CTF3 hardware beyond 2016</vt:lpstr>
      <vt:lpstr>Tuesday session on Future tests beyond CTF3: Scope and aim</vt:lpstr>
      <vt:lpstr>Drive Beam Front-End</vt:lpstr>
      <vt:lpstr>Beam Loading experiment - run beyond 2016?</vt:lpstr>
      <vt:lpstr>Former CTF2 area, X-band and S-band RF testing</vt:lpstr>
      <vt:lpstr>CALIFES</vt:lpstr>
      <vt:lpstr>CALIFES Beam parameters</vt:lpstr>
      <vt:lpstr>Potential interests for CALIFES based test facility</vt:lpstr>
      <vt:lpstr>CALIFES for diagnostics R&amp;D - Why</vt:lpstr>
      <vt:lpstr>PowerPoint Presentation</vt:lpstr>
      <vt:lpstr>PowerPoint Presentation</vt:lpstr>
      <vt:lpstr>PowerPoint Presentation</vt:lpstr>
      <vt:lpstr>Future CALIFES – minimum configuration</vt:lpstr>
      <vt:lpstr>“Ultimate” test area layout to cover BI needs</vt:lpstr>
      <vt:lpstr>Irradiation testing with CALIFES</vt:lpstr>
      <vt:lpstr>Impedance measurements - Context</vt:lpstr>
      <vt:lpstr>PowerPoint Presentation</vt:lpstr>
      <vt:lpstr>Electro-optic Diagnostics for Wake-field Characterisation</vt:lpstr>
      <vt:lpstr>EO measurement of wake fields in  Swiss Injector test facility</vt:lpstr>
      <vt:lpstr>Direct measurement of “wake function”</vt:lpstr>
      <vt:lpstr>Direct measurement of “wake function”</vt:lpstr>
      <vt:lpstr>Example: LHC crab cavities</vt:lpstr>
      <vt:lpstr>Potential limitations</vt:lpstr>
      <vt:lpstr>Table of “ideal” requirements (draft, for discussion)</vt:lpstr>
      <vt:lpstr>Beam driven PWFA</vt:lpstr>
      <vt:lpstr>Experimental progress in PWFA</vt:lpstr>
      <vt:lpstr>Plasma wake-field, CTF3 parameters</vt:lpstr>
      <vt:lpstr>DB optimized parameters</vt:lpstr>
      <vt:lpstr>Summary of requirements for PWFA@CTF3</vt:lpstr>
      <vt:lpstr>PWFA - Conclusions</vt:lpstr>
      <vt:lpstr>X-band technology for FELs</vt:lpstr>
      <vt:lpstr>Potential tests for an X-band FEL using the CALIFES beam </vt:lpstr>
      <vt:lpstr>PowerPoint Presentation</vt:lpstr>
      <vt:lpstr>Advanced Beam Physics</vt:lpstr>
      <vt:lpstr>Shaping ability of Masks</vt:lpstr>
      <vt:lpstr>Bunch length flexibility</vt:lpstr>
      <vt:lpstr>Other flexibility requirements</vt:lpstr>
      <vt:lpstr>Conclusions</vt:lpstr>
      <vt:lpstr>THANKS for your attention</vt:lpstr>
      <vt:lpstr>Summary of (some) possible upgrades</vt:lpstr>
      <vt:lpstr>Previous studies – the Instrumentation Beam Line </vt:lpstr>
      <vt:lpstr>Some consideration on resources</vt:lpstr>
      <vt:lpstr>Beam parameters</vt:lpstr>
      <vt:lpstr>CALIFES hall &amp; infrastructure</vt:lpstr>
      <vt:lpstr>JUICE - CALIFES</vt:lpstr>
      <vt:lpstr>Open issues/questions</vt:lpstr>
      <vt:lpstr>Uniform beam - Filling the aperture</vt:lpstr>
      <vt:lpstr>Fluxes</vt:lpstr>
      <vt:lpstr>Longitudinal wake-fields</vt:lpstr>
      <vt:lpstr>Setup, parameters, and simulation of phase scan</vt:lpstr>
      <vt:lpstr>Dependence on voltage is much weaker</vt:lpstr>
      <vt:lpstr>PowerPoint Presentation</vt:lpstr>
      <vt:lpstr>Additional considerations II</vt:lpstr>
      <vt:lpstr>CALIFES</vt:lpstr>
      <vt:lpstr>Beam Diagnostic Tests in CLEX</vt:lpstr>
      <vt:lpstr>X-band</vt:lpstr>
      <vt:lpstr>Layouts?</vt:lpstr>
      <vt:lpstr>Options</vt:lpstr>
      <vt:lpstr>CTF3 Decommissioning issues</vt:lpstr>
      <vt:lpstr>CTF3 Decommissioning &amp; re-use issues </vt:lpstr>
      <vt:lpstr>PowerPoint Presentation</vt:lpstr>
      <vt:lpstr>PowerPoint Presentation</vt:lpstr>
      <vt:lpstr>Contribution to AWAKE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roberto corsini</dc:creator>
  <cp:lastModifiedBy>Roberto Corsini</cp:lastModifiedBy>
  <cp:revision>2513</cp:revision>
  <dcterms:created xsi:type="dcterms:W3CDTF">2014-12-16T07:05:54Z</dcterms:created>
  <dcterms:modified xsi:type="dcterms:W3CDTF">2015-01-30T08:22:21Z</dcterms:modified>
</cp:coreProperties>
</file>